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entation.xml" ContentType="application/vnd.openxmlformats-officedocument.presentationml.presentation.main+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12.xml" ContentType="application/vnd.openxmlformats-officedocument.presentationml.slideLayout+xml"/>
  <Override PartName="/ppt/notesSlides/notesSlide9.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Layouts/slideLayout4.xml" ContentType="application/vnd.openxmlformats-officedocument.presentationml.slideLayou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comments/modernComment_107_0.xml" ContentType="application/vnd.ms-powerpoint.comments+xml"/>
  <Override PartName="/ppt/authors.xml" ContentType="application/vnd.ms-powerpoint.authors+xml"/>
  <Override PartName="/ppt/comments/modernComment_10C_0.xml" ContentType="application/vnd.ms-powerpoint.comments+xml"/>
  <Override PartName="/ppt/comments/modernComment_10A_0.xml" ContentType="application/vnd.ms-powerpoint.comments+xml"/>
  <Override PartName="/ppt/theme/theme1.xml" ContentType="application/vnd.openxmlformats-officedocument.theme+xml"/>
  <Override PartName="/ppt/notesMasters/notesMaster1.xml" ContentType="application/vnd.openxmlformats-officedocument.presentationml.notesMaster+xml"/>
  <Override PartName="/ppt/comments/modernComment_108_0.xml" ContentType="application/vnd.ms-powerpoint.comments+xml"/>
  <Override PartName="/ppt/comments/modernComment_106_0.xml" ContentType="application/vnd.ms-powerpoint.comments+xml"/>
  <Override PartName="/ppt/comments/modernComment_105_0.xml" ContentType="application/vnd.ms-powerpoint.comments+xml"/>
  <Override PartName="/ppt/comments/modernComment_104_0.xml" ContentType="application/vnd.ms-powerpoint.comments+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2"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5184775"/>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33">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1A4AEC-B97D-9C19-460F-FA44C8E8EF2A}" name="Tala Ahmadi" initials="TA" userId="S::taah9874@colorado.edu::387d6f8d-69a6-4c79-bee2-67caac9b0d3c" providerId="AD"/>
  <p188:author id="{20D24AF4-E98C-73CA-CE40-37088F9673F3}" name="Tolulope Babajide" initials="TB" userId="S::Tolulope@fsdafrica.org::edb031fc-2f2f-42c4-8932-782084bbb78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57"/>
    <p:restoredTop sz="94867"/>
  </p:normalViewPr>
  <p:slideViewPr>
    <p:cSldViewPr snapToGrid="0">
      <p:cViewPr varScale="1">
        <p:scale>
          <a:sx n="112" d="100"/>
          <a:sy n="112" d="100"/>
        </p:scale>
        <p:origin x="1192" y="176"/>
      </p:cViewPr>
      <p:guideLst>
        <p:guide orient="horz" pos="1633"/>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comments/modernComment_104_0.xml><?xml version="1.0" encoding="utf-8"?>
<p188:cmLst xmlns:a="http://schemas.openxmlformats.org/drawingml/2006/main" xmlns:r="http://schemas.openxmlformats.org/officeDocument/2006/relationships" xmlns:p188="http://schemas.microsoft.com/office/powerpoint/2018/8/main">
  <p188:cm id="{2AFA9879-71B9-4664-907A-496945ED3094}" authorId="{20D24AF4-E98C-73CA-CE40-37088F9673F3}" created="2022-08-14T03:57:10.678">
    <ac:deMkLst xmlns:ac="http://schemas.microsoft.com/office/drawing/2013/main/command">
      <pc:docMk xmlns:pc="http://schemas.microsoft.com/office/powerpoint/2013/main/command"/>
      <pc:sldMk xmlns:pc="http://schemas.microsoft.com/office/powerpoint/2013/main/command" cId="0" sldId="260"/>
      <ac:spMk id="213" creationId="{00000000-0000-0000-0000-000000000000}"/>
    </ac:deMkLst>
    <p188:replyLst>
      <p188:reply id="{175D246E-312F-C643-82A0-41636E64543C}" authorId="{001A4AEC-B97D-9C19-460F-FA44C8E8EF2A}" created="2022-09-01T01:47:35.496">
        <p188:txBody>
          <a:bodyPr/>
          <a:lstStyle/>
          <a:p>
            <a:r>
              <a:rPr lang="en-US"/>
              <a:t>Thanks for the catch Tolulope - Mercy Corps does not have the HR capacity right now to staff this project so we are proceeding with Action Against Hunger</a:t>
            </a:r>
          </a:p>
        </p188:txBody>
      </p188:reply>
    </p188:replyLst>
    <p188:txBody>
      <a:bodyPr/>
      <a:lstStyle/>
      <a:p>
        <a:r>
          <a:rPr lang="en-KE"/>
          <a:t>Is the partnership two-tiered? One with Mercy Corps and Action Against Hunger?</a:t>
        </a:r>
      </a:p>
    </p188:txBody>
  </p188:cm>
</p188:cmLst>
</file>

<file path=ppt/comments/modernComment_105_0.xml><?xml version="1.0" encoding="utf-8"?>
<p188:cmLst xmlns:a="http://schemas.openxmlformats.org/drawingml/2006/main" xmlns:r="http://schemas.openxmlformats.org/officeDocument/2006/relationships" xmlns:p188="http://schemas.microsoft.com/office/powerpoint/2018/8/main">
  <p188:cm id="{0E46A2F9-A0DE-4C30-88EA-A8E677DE791A}" authorId="{20D24AF4-E98C-73CA-CE40-37088F9673F3}" created="2022-08-14T04:10:57.678">
    <ac:deMkLst xmlns:ac="http://schemas.microsoft.com/office/drawing/2013/main/command">
      <pc:docMk xmlns:pc="http://schemas.microsoft.com/office/powerpoint/2013/main/command"/>
      <pc:sldMk xmlns:pc="http://schemas.microsoft.com/office/powerpoint/2013/main/command" cId="0" sldId="261"/>
      <ac:spMk id="222" creationId="{00000000-0000-0000-0000-000000000000}"/>
    </ac:deMkLst>
    <p188:txBody>
      <a:bodyPr/>
      <a:lstStyle/>
      <a:p>
        <a:r>
          <a:rPr lang="en-KE"/>
          <a:t>As known with savings groups in Nigeria, dispute often center around the member of the group holding cash- it is now exacerbated by the insecurity, kidnapping. Digitization of savings of the groups would potentially ease the fears of the members- knowing that their monies are well kept in a bank. </a:t>
        </a:r>
      </a:p>
    </p188:txBody>
  </p188:cm>
  <p188:cm id="{A0FCB579-FA90-4354-80F0-599B3FF6ECEB}" authorId="{20D24AF4-E98C-73CA-CE40-37088F9673F3}" created="2022-08-14T04:16:57.012">
    <ac:deMkLst xmlns:ac="http://schemas.microsoft.com/office/drawing/2013/main/command">
      <pc:docMk xmlns:pc="http://schemas.microsoft.com/office/powerpoint/2013/main/command"/>
      <pc:sldMk xmlns:pc="http://schemas.microsoft.com/office/powerpoint/2013/main/command" cId="0" sldId="261"/>
      <ac:spMk id="222" creationId="{00000000-0000-0000-0000-000000000000}"/>
    </ac:deMkLst>
    <p188:txBody>
      <a:bodyPr/>
      <a:lstStyle/>
      <a:p>
        <a:r>
          <a:rPr lang="en-KE"/>
          <a:t>Formal savings/ transactions history of the groups would strengthen their credit-worthiness with FSPs/ input providers.</a:t>
        </a:r>
      </a:p>
    </p188:txBody>
  </p188:cm>
  <p188:cm id="{56C050AD-B1C7-4422-A463-6BCAFD694B0D}" authorId="{20D24AF4-E98C-73CA-CE40-37088F9673F3}" created="2022-08-14T04:24:54.242">
    <ac:deMkLst xmlns:ac="http://schemas.microsoft.com/office/drawing/2013/main/command">
      <pc:docMk xmlns:pc="http://schemas.microsoft.com/office/powerpoint/2013/main/command"/>
      <pc:sldMk xmlns:pc="http://schemas.microsoft.com/office/powerpoint/2013/main/command" cId="0" sldId="261"/>
      <ac:spMk id="225" creationId="{00000000-0000-0000-0000-000000000000}"/>
    </ac:deMkLst>
    <p188:txBody>
      <a:bodyPr/>
      <a:lstStyle/>
      <a:p>
        <a:r>
          <a:rPr lang="en-KE"/>
          <a:t>Absolutely. Given that most members of saving groups are farmers (crop or livestock), the use cases could be diverse (credit for input/ land lease/ mechanization, insurance for crops/ livestock)</a:t>
        </a:r>
      </a:p>
    </p188:txBody>
  </p188:cm>
  <p188:cm id="{8CD5455E-A9A3-4F4E-81FE-31295C0F797E}" authorId="{20D24AF4-E98C-73CA-CE40-37088F9673F3}" created="2022-08-14T04:28:07.720">
    <ac:deMkLst xmlns:ac="http://schemas.microsoft.com/office/drawing/2013/main/command">
      <pc:docMk xmlns:pc="http://schemas.microsoft.com/office/powerpoint/2013/main/command"/>
      <pc:sldMk xmlns:pc="http://schemas.microsoft.com/office/powerpoint/2013/main/command" cId="0" sldId="261"/>
      <ac:spMk id="227" creationId="{00000000-0000-0000-0000-000000000000}"/>
    </ac:deMkLst>
    <p188:txBody>
      <a:bodyPr/>
      <a:lstStyle/>
      <a:p>
        <a:r>
          <a:rPr lang="en-KE"/>
          <a:t>Yes, but it has to be contextualised to the needs of the saving groups. Savings groups are diverse (based on ethnicity, gender, religion)</a:t>
        </a:r>
      </a:p>
    </p188:txBody>
  </p188:cm>
</p188:cmLst>
</file>

<file path=ppt/comments/modernComment_106_0.xml><?xml version="1.0" encoding="utf-8"?>
<p188:cmLst xmlns:a="http://schemas.openxmlformats.org/drawingml/2006/main" xmlns:r="http://schemas.openxmlformats.org/officeDocument/2006/relationships" xmlns:p188="http://schemas.microsoft.com/office/powerpoint/2018/8/main">
  <p188:cm id="{C6D86D9F-046C-41C1-9464-0422D04B97BB}" authorId="{20D24AF4-E98C-73CA-CE40-37088F9673F3}" created="2022-08-14T04:33:03.760">
    <ac:deMkLst xmlns:ac="http://schemas.microsoft.com/office/drawing/2013/main/command">
      <pc:docMk xmlns:pc="http://schemas.microsoft.com/office/powerpoint/2013/main/command"/>
      <pc:sldMk xmlns:pc="http://schemas.microsoft.com/office/powerpoint/2013/main/command" cId="0" sldId="262"/>
      <ac:spMk id="239" creationId="{00000000-0000-0000-0000-000000000000}"/>
    </ac:deMkLst>
    <p188:replyLst>
      <p188:reply id="{FBE7E883-AF0C-E541-A4F0-EB76EEE703C8}" authorId="{001A4AEC-B97D-9C19-460F-FA44C8E8EF2A}" created="2022-09-02T21:53:13.391">
        <p188:txBody>
          <a:bodyPr/>
          <a:lstStyle/>
          <a:p>
            <a:r>
              <a:rPr lang="en-US"/>
              <a:t>Thanks, we have added</a:t>
            </a:r>
          </a:p>
        </p188:txBody>
      </p188:reply>
    </p188:replyLst>
    <p188:txBody>
      <a:bodyPr/>
      <a:lstStyle/>
      <a:p>
        <a:r>
          <a:rPr lang="en-KE"/>
          <a:t>It might be good to have representative of the digital savings group platform to have an immersive learning to have a detailed knowledge of the habits, norms and preferences.</a:t>
        </a:r>
      </a:p>
    </p188:txBody>
  </p188:cm>
</p188:cmLst>
</file>

<file path=ppt/comments/modernComment_107_0.xml><?xml version="1.0" encoding="utf-8"?>
<p188:cmLst xmlns:a="http://schemas.openxmlformats.org/drawingml/2006/main" xmlns:r="http://schemas.openxmlformats.org/officeDocument/2006/relationships" xmlns:p188="http://schemas.microsoft.com/office/powerpoint/2018/8/main">
  <p188:cm id="{CD353B4E-7101-44D7-9EA7-59447DC20B0E}" authorId="{20D24AF4-E98C-73CA-CE40-37088F9673F3}" created="2022-08-14T04:36:26.911">
    <ac:deMkLst xmlns:ac="http://schemas.microsoft.com/office/drawing/2013/main/command">
      <pc:docMk xmlns:pc="http://schemas.microsoft.com/office/powerpoint/2013/main/command"/>
      <pc:sldMk xmlns:pc="http://schemas.microsoft.com/office/powerpoint/2013/main/command" cId="0" sldId="263"/>
      <ac:spMk id="260" creationId="{00000000-0000-0000-0000-000000000000}"/>
    </ac:deMkLst>
    <p188:replyLst>
      <p188:reply id="{526AD30D-AFCD-0E4C-A386-3ED743883009}" authorId="{001A4AEC-B97D-9C19-460F-FA44C8E8EF2A}" created="2022-09-02T16:25:23.859">
        <p188:txBody>
          <a:bodyPr/>
          <a:lstStyle/>
          <a:p>
            <a:r>
              <a:rPr lang="en-US"/>
              <a:t>Keeping a ledger on USSD unfortunately will not work, so smartphones are necessary. smartphone. </a:t>
            </a:r>
          </a:p>
        </p188:txBody>
      </p188:reply>
    </p188:replyLst>
    <p188:txBody>
      <a:bodyPr/>
      <a:lstStyle/>
      <a:p>
        <a:r>
          <a:rPr lang="en-KE"/>
          <a:t>How many smartphones are expected to be owned by a group? Is a basic features phone acceptable because this could enable a high number of group members to participate?</a:t>
        </a:r>
      </a:p>
    </p188:txBody>
  </p188:cm>
  <p188:cm id="{0EB2D1AA-9FFC-4133-8C5F-69757F84C19F}" authorId="{20D24AF4-E98C-73CA-CE40-37088F9673F3}" created="2022-08-14T04:38:06.886">
    <ac:deMkLst xmlns:ac="http://schemas.microsoft.com/office/drawing/2013/main/command">
      <pc:docMk xmlns:pc="http://schemas.microsoft.com/office/powerpoint/2013/main/command"/>
      <pc:sldMk xmlns:pc="http://schemas.microsoft.com/office/powerpoint/2013/main/command" cId="0" sldId="263"/>
      <ac:spMk id="256" creationId="{00000000-0000-0000-0000-000000000000}"/>
    </ac:deMkLst>
    <p188:replyLst>
      <p188:reply id="{9FD349BC-5725-AE4E-9094-B26E3C897F2E}" authorId="{001A4AEC-B97D-9C19-460F-FA44C8E8EF2A}" created="2022-09-02T16:25:35.507">
        <p188:txBody>
          <a:bodyPr/>
          <a:lstStyle/>
          <a:p>
            <a:r>
              <a:rPr lang="en-US"/>
              <a:t>No, this concept note is focused strictly on group savings. The platform can record individual savings as well but engagement with the platform is at a group level. </a:t>
            </a:r>
          </a:p>
        </p188:txBody>
      </p188:reply>
    </p188:replyLst>
    <p188:txBody>
      <a:bodyPr/>
      <a:lstStyle/>
      <a:p>
        <a:r>
          <a:rPr lang="en-KE"/>
          <a:t>Does the focus of the project extend to individual members' usage of the platform?</a:t>
        </a:r>
      </a:p>
    </p188:txBody>
  </p188:cm>
</p188:cmLst>
</file>

<file path=ppt/comments/modernComment_108_0.xml><?xml version="1.0" encoding="utf-8"?>
<p188:cmLst xmlns:a="http://schemas.openxmlformats.org/drawingml/2006/main" xmlns:r="http://schemas.openxmlformats.org/officeDocument/2006/relationships" xmlns:p188="http://schemas.microsoft.com/office/powerpoint/2018/8/main">
  <p188:cm id="{011BA051-A655-432D-9FCA-BAD382A6C287}" authorId="{20D24AF4-E98C-73CA-CE40-37088F9673F3}" created="2022-08-14T04:46:07.937">
    <ac:deMkLst xmlns:ac="http://schemas.microsoft.com/office/drawing/2013/main/command">
      <pc:docMk xmlns:pc="http://schemas.microsoft.com/office/powerpoint/2013/main/command"/>
      <pc:sldMk xmlns:pc="http://schemas.microsoft.com/office/powerpoint/2013/main/command" cId="0" sldId="264"/>
      <ac:spMk id="269" creationId="{00000000-0000-0000-0000-000000000000}"/>
    </ac:deMkLst>
    <p188:txBody>
      <a:bodyPr/>
      <a:lstStyle/>
      <a:p>
        <a:r>
          <a:rPr lang="en-KE"/>
          <a:t>Democratic- rotational leadership </a:t>
        </a:r>
      </a:p>
    </p188:txBody>
  </p188:cm>
  <p188:cm id="{0B53A1B0-A702-47E4-B7C6-E0383BAFB4D3}" authorId="{20D24AF4-E98C-73CA-CE40-37088F9673F3}" created="2022-08-14T04:48:45.660">
    <ac:deMkLst xmlns:ac="http://schemas.microsoft.com/office/drawing/2013/main/command">
      <pc:docMk xmlns:pc="http://schemas.microsoft.com/office/powerpoint/2013/main/command"/>
      <pc:sldMk xmlns:pc="http://schemas.microsoft.com/office/powerpoint/2013/main/command" cId="0" sldId="264"/>
      <ac:spMk id="273" creationId="{00000000-0000-0000-0000-000000000000}"/>
    </ac:deMkLst>
    <p188:replyLst>
      <p188:reply id="{79D4EC3E-20A4-8A40-AAE8-A448ECB01346}" authorId="{001A4AEC-B97D-9C19-460F-FA44C8E8EF2A}" created="2022-09-02T16:27:20.323">
        <p188:txBody>
          <a:bodyPr/>
          <a:lstStyle/>
          <a:p>
            <a:r>
              <a:rPr lang="en-US"/>
              <a:t>DFL training will be done across the board but we believe it is important in the group selection process to ensure some members have basic digital literacy skills. </a:t>
            </a:r>
          </a:p>
        </p188:txBody>
      </p188:reply>
    </p188:replyLst>
    <p188:txBody>
      <a:bodyPr/>
      <a:lstStyle/>
      <a:p>
        <a:r>
          <a:rPr lang="en-KE"/>
          <a:t>My recommendation will be that all members of the groups are exposed to digital financial literacy training. This could be peer to peer learning.</a:t>
        </a:r>
      </a:p>
    </p188:txBody>
  </p188:cm>
  <p188:cm id="{21277A25-ECBB-4C05-88AC-10F197513514}" authorId="{20D24AF4-E98C-73CA-CE40-37088F9673F3}" created="2022-08-14T04:59:06.153">
    <ac:deMkLst xmlns:ac="http://schemas.microsoft.com/office/drawing/2013/main/command">
      <pc:docMk xmlns:pc="http://schemas.microsoft.com/office/powerpoint/2013/main/command"/>
      <pc:sldMk xmlns:pc="http://schemas.microsoft.com/office/powerpoint/2013/main/command" cId="0" sldId="264"/>
      <ac:spMk id="277" creationId="{00000000-0000-0000-0000-000000000000}"/>
    </ac:deMkLst>
    <p188:replyLst>
      <p188:reply id="{970544E4-BAE2-5A46-8B41-973ED78F3727}" authorId="{001A4AEC-B97D-9C19-460F-FA44C8E8EF2A}" created="2022-09-02T16:27:37.056">
        <p188:txBody>
          <a:bodyPr/>
          <a:lstStyle/>
          <a:p>
            <a:r>
              <a:rPr lang="en-US"/>
              <a:t>That’s a great idea, but we think not feasible in the scope of this concept note. We did design another concept note purely focused on access to a NIN. </a:t>
            </a:r>
          </a:p>
        </p188:txBody>
      </p188:reply>
    </p188:replyLst>
    <p188:txBody>
      <a:bodyPr/>
      <a:lstStyle/>
      <a:p>
        <a:r>
          <a:rPr lang="en-KE"/>
          <a:t>It would be good if an NIN (National Identification Number) registration could be bundled in as part of the project activities. A partnership with NIMC would be beneficial.</a:t>
        </a:r>
      </a:p>
    </p188:txBody>
  </p188:cm>
</p188:cmLst>
</file>

<file path=ppt/comments/modernComment_10A_0.xml><?xml version="1.0" encoding="utf-8"?>
<p188:cmLst xmlns:a="http://schemas.openxmlformats.org/drawingml/2006/main" xmlns:r="http://schemas.openxmlformats.org/officeDocument/2006/relationships" xmlns:p188="http://schemas.microsoft.com/office/powerpoint/2018/8/main">
  <p188:cm id="{243CE6AF-377D-4051-A56D-2B9A66D60F42}" authorId="{20D24AF4-E98C-73CA-CE40-37088F9673F3}" created="2022-08-14T05:09:12.728">
    <ac:deMkLst xmlns:ac="http://schemas.microsoft.com/office/drawing/2013/main/command">
      <pc:docMk xmlns:pc="http://schemas.microsoft.com/office/powerpoint/2013/main/command"/>
      <pc:sldMk xmlns:pc="http://schemas.microsoft.com/office/powerpoint/2013/main/command" cId="0" sldId="266"/>
      <ac:spMk id="294" creationId="{00000000-0000-0000-0000-000000000000}"/>
    </ac:deMkLst>
    <p188:replyLst>
      <p188:reply id="{50634E65-F3E0-2444-9326-B530DE13DB26}" authorId="{001A4AEC-B97D-9C19-460F-FA44C8E8EF2A}" created="2022-09-02T16:28:53.906">
        <p188:txBody>
          <a:bodyPr/>
          <a:lstStyle/>
          <a:p>
            <a:r>
              <a:rPr lang="en-US"/>
              <a:t>Added in 3G connectivity note. </a:t>
            </a:r>
          </a:p>
        </p188:txBody>
      </p188:reply>
    </p188:replyLst>
    <p188:txBody>
      <a:bodyPr/>
      <a:lstStyle/>
      <a:p>
        <a:r>
          <a:rPr lang="en-KE"/>
          <a:t>It will be good to consider the availability of internet (majority of the rural communities have between 2G-3G which might affect the ease of transactions? In addition, does subsidy of phones encourage usage?</a:t>
        </a:r>
      </a:p>
    </p188:txBody>
  </p188:cm>
  <p188:cm id="{D4D7244B-693D-496C-9C10-B655C47BDCFB}" authorId="{20D24AF4-E98C-73CA-CE40-37088F9673F3}" created="2022-08-14T05:17:15.888">
    <ac:deMkLst xmlns:ac="http://schemas.microsoft.com/office/drawing/2013/main/command">
      <pc:docMk xmlns:pc="http://schemas.microsoft.com/office/powerpoint/2013/main/command"/>
      <pc:sldMk xmlns:pc="http://schemas.microsoft.com/office/powerpoint/2013/main/command" cId="0" sldId="266"/>
      <ac:spMk id="294" creationId="{00000000-0000-0000-0000-000000000000}"/>
    </ac:deMkLst>
    <p188:replyLst>
      <p188:reply id="{B3C930EE-3858-3743-B0B9-383B71695953}" authorId="{001A4AEC-B97D-9C19-460F-FA44C8E8EF2A}" created="2022-09-02T16:29:37.570">
        <p188:txBody>
          <a:bodyPr/>
          <a:lstStyle/>
          <a:p>
            <a:r>
              <a:rPr lang="en-US"/>
              <a:t>While the curriculum is audio -based the plan is to deliver it face to face. Group members listen to the audio and then discuss it. </a:t>
            </a:r>
          </a:p>
        </p188:txBody>
      </p188:reply>
    </p188:replyLst>
    <p188:txBody>
      <a:bodyPr/>
      <a:lstStyle/>
      <a:p>
        <a:r>
          <a:rPr lang="en-KE"/>
          <a:t>The approach of disseminating digital financial literacy should be situated within the existing norms- for some programs in Nigeria, IVR has not been successful- might be good to explore radio and IEC materials.</a:t>
        </a:r>
      </a:p>
    </p188:txBody>
  </p188:cm>
</p188:cmLst>
</file>

<file path=ppt/comments/modernComment_10C_0.xml><?xml version="1.0" encoding="utf-8"?>
<p188:cmLst xmlns:a="http://schemas.openxmlformats.org/drawingml/2006/main" xmlns:r="http://schemas.openxmlformats.org/officeDocument/2006/relationships" xmlns:p188="http://schemas.microsoft.com/office/powerpoint/2018/8/main">
  <p188:cm id="{277FD799-6BBA-461E-89BA-C63EA6249B95}" authorId="{20D24AF4-E98C-73CA-CE40-37088F9673F3}" created="2022-08-14T05:29:44.389">
    <ac:deMkLst xmlns:ac="http://schemas.microsoft.com/office/drawing/2013/main/command">
      <pc:docMk xmlns:pc="http://schemas.microsoft.com/office/powerpoint/2013/main/command"/>
      <pc:sldMk xmlns:pc="http://schemas.microsoft.com/office/powerpoint/2013/main/command" cId="0" sldId="268"/>
      <ac:spMk id="317" creationId="{00000000-0000-0000-0000-000000000000}"/>
    </ac:deMkLst>
    <p188:replyLst>
      <p188:reply id="{E6BBD6ED-D6E5-1D49-AAB9-641366C86178}" authorId="{001A4AEC-B97D-9C19-460F-FA44C8E8EF2A}" created="2022-09-02T16:29:58.987">
        <p188:txBody>
          <a:bodyPr/>
          <a:lstStyle/>
          <a:p>
            <a:r>
              <a:rPr lang="en-US"/>
              <a:t>The group savings platform does act as a centralized information system. </a:t>
            </a:r>
          </a:p>
        </p188:txBody>
      </p188:reply>
    </p188:replyLst>
    <p188:txBody>
      <a:bodyPr/>
      <a:lstStyle/>
      <a:p>
        <a:r>
          <a:rPr lang="en-KE"/>
          <a:t>A procurement of a centralised information system might be great. </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04813" y="685800"/>
            <a:ext cx="60483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13e8e50eb7f_0_358:notes"/>
          <p:cNvSpPr>
            <a:spLocks noGrp="1" noRot="1" noChangeAspect="1"/>
          </p:cNvSpPr>
          <p:nvPr>
            <p:ph type="sldImg" idx="2"/>
          </p:nvPr>
        </p:nvSpPr>
        <p:spPr>
          <a:xfrm>
            <a:off x="404813" y="685800"/>
            <a:ext cx="6048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13e8e50eb7f_0_35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5" name="Google Shape;165;g13e8e50eb7f_0_358: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13e8e50eb7f_0_151:notes"/>
          <p:cNvSpPr>
            <a:spLocks noGrp="1" noRot="1" noChangeAspect="1"/>
          </p:cNvSpPr>
          <p:nvPr>
            <p:ph type="sldImg" idx="2"/>
          </p:nvPr>
        </p:nvSpPr>
        <p:spPr>
          <a:xfrm>
            <a:off x="404813" y="685800"/>
            <a:ext cx="60483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13e8e50eb7f_0_15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3" name="Google Shape;283;g13e8e50eb7f_0_151: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13e8e50eb7f_0_158:notes"/>
          <p:cNvSpPr>
            <a:spLocks noGrp="1" noRot="1" noChangeAspect="1"/>
          </p:cNvSpPr>
          <p:nvPr>
            <p:ph type="sldImg" idx="2"/>
          </p:nvPr>
        </p:nvSpPr>
        <p:spPr>
          <a:xfrm>
            <a:off x="404813" y="685800"/>
            <a:ext cx="60483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13e8e50eb7f_0_15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1" name="Google Shape;291;g13e8e50eb7f_0_158: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13e8e50eb7f_0_170:notes"/>
          <p:cNvSpPr>
            <a:spLocks noGrp="1" noRot="1" noChangeAspect="1"/>
          </p:cNvSpPr>
          <p:nvPr>
            <p:ph type="sldImg" idx="2"/>
          </p:nvPr>
        </p:nvSpPr>
        <p:spPr>
          <a:xfrm>
            <a:off x="404813" y="685800"/>
            <a:ext cx="60483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13e8e50eb7f_0_17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3" name="Google Shape;303;g13e8e50eb7f_0_170: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13e8e50eb7f_0_185:notes"/>
          <p:cNvSpPr>
            <a:spLocks noGrp="1" noRot="1" noChangeAspect="1"/>
          </p:cNvSpPr>
          <p:nvPr>
            <p:ph type="sldImg" idx="2"/>
          </p:nvPr>
        </p:nvSpPr>
        <p:spPr>
          <a:xfrm>
            <a:off x="404813" y="685800"/>
            <a:ext cx="60483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13e8e50eb7f_0_18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4" name="Google Shape;314;g13e8e50eb7f_0_185: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13e8e50eb7f_0_239:notes"/>
          <p:cNvSpPr>
            <a:spLocks noGrp="1" noRot="1" noChangeAspect="1"/>
          </p:cNvSpPr>
          <p:nvPr>
            <p:ph type="sldImg" idx="2"/>
          </p:nvPr>
        </p:nvSpPr>
        <p:spPr>
          <a:xfrm>
            <a:off x="404813" y="685800"/>
            <a:ext cx="6048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 name="Google Shape;321;g13e8e50eb7f_0_23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2" name="Google Shape;322;g13e8e50eb7f_0_239: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13e8e50eb7f_0_391:notes"/>
          <p:cNvSpPr>
            <a:spLocks noGrp="1" noRot="1" noChangeAspect="1"/>
          </p:cNvSpPr>
          <p:nvPr>
            <p:ph type="sldImg" idx="2"/>
          </p:nvPr>
        </p:nvSpPr>
        <p:spPr>
          <a:xfrm>
            <a:off x="404813" y="685800"/>
            <a:ext cx="6048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9" name="Google Shape;329;g13e8e50eb7f_0_39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0" name="Google Shape;330;g13e8e50eb7f_0_391: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131e3ef7290_0_37:notes"/>
          <p:cNvSpPr>
            <a:spLocks noGrp="1" noRot="1" noChangeAspect="1"/>
          </p:cNvSpPr>
          <p:nvPr>
            <p:ph type="sldImg" idx="2"/>
          </p:nvPr>
        </p:nvSpPr>
        <p:spPr>
          <a:xfrm>
            <a:off x="404813" y="685800"/>
            <a:ext cx="6048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131e3ef7290_0_3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3" name="Google Shape;173;g131e3ef7290_0_37: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131e3ef7290_0_3:notes"/>
          <p:cNvSpPr>
            <a:spLocks noGrp="1" noRot="1" noChangeAspect="1"/>
          </p:cNvSpPr>
          <p:nvPr>
            <p:ph type="sldImg" idx="2"/>
          </p:nvPr>
        </p:nvSpPr>
        <p:spPr>
          <a:xfrm>
            <a:off x="404813" y="685800"/>
            <a:ext cx="6048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 name="Google Shape;181;g131e3ef7290_0_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2" name="Google Shape;182;g131e3ef7290_0_3: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131e3ef7290_0_22:notes"/>
          <p:cNvSpPr>
            <a:spLocks noGrp="1" noRot="1" noChangeAspect="1"/>
          </p:cNvSpPr>
          <p:nvPr>
            <p:ph type="sldImg" idx="2"/>
          </p:nvPr>
        </p:nvSpPr>
        <p:spPr>
          <a:xfrm>
            <a:off x="404813" y="685800"/>
            <a:ext cx="6048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131e3ef7290_0_2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6" name="Google Shape;196;g131e3ef7290_0_22: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13e8e50eb7f_0_25:notes"/>
          <p:cNvSpPr>
            <a:spLocks noGrp="1" noRot="1" noChangeAspect="1"/>
          </p:cNvSpPr>
          <p:nvPr>
            <p:ph type="sldImg" idx="2"/>
          </p:nvPr>
        </p:nvSpPr>
        <p:spPr>
          <a:xfrm>
            <a:off x="404813" y="685800"/>
            <a:ext cx="60483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13e8e50eb7f_0_2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0" name="Google Shape;210;g13e8e50eb7f_0_25: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13e8e50eb7f_0_5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0" name="Google Shape;220;g13e8e50eb7f_0_50:notes"/>
          <p:cNvSpPr>
            <a:spLocks noGrp="1" noRot="1" noChangeAspect="1"/>
          </p:cNvSpPr>
          <p:nvPr>
            <p:ph type="sldImg" idx="2"/>
          </p:nvPr>
        </p:nvSpPr>
        <p:spPr>
          <a:xfrm>
            <a:off x="404813" y="685800"/>
            <a:ext cx="60483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13e8e50eb7f_0_89:notes"/>
          <p:cNvSpPr>
            <a:spLocks noGrp="1" noRot="1" noChangeAspect="1"/>
          </p:cNvSpPr>
          <p:nvPr>
            <p:ph type="sldImg" idx="2"/>
          </p:nvPr>
        </p:nvSpPr>
        <p:spPr>
          <a:xfrm>
            <a:off x="404813" y="685800"/>
            <a:ext cx="60483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13e8e50eb7f_0_8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4" name="Google Shape;234;g13e8e50eb7f_0_89: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13e8e50eb7f_0_111:notes"/>
          <p:cNvSpPr>
            <a:spLocks noGrp="1" noRot="1" noChangeAspect="1"/>
          </p:cNvSpPr>
          <p:nvPr>
            <p:ph type="sldImg" idx="2"/>
          </p:nvPr>
        </p:nvSpPr>
        <p:spPr>
          <a:xfrm>
            <a:off x="404813" y="685800"/>
            <a:ext cx="60483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13e8e50eb7f_0_11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lnSpc>
                <a:spcPct val="107916"/>
              </a:lnSpc>
              <a:spcBef>
                <a:spcPts val="0"/>
              </a:spcBef>
              <a:spcAft>
                <a:spcPts val="0"/>
              </a:spcAft>
              <a:buNone/>
            </a:pPr>
            <a:r>
              <a:rPr lang="en-US" sz="1000">
                <a:latin typeface="Avenir"/>
                <a:ea typeface="Avenir"/>
                <a:cs typeface="Avenir"/>
                <a:sym typeface="Avenir"/>
              </a:rPr>
              <a:t>Full list</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Data Protection: Ensuring savings groups have control over how their data will be used is essential.  As part of the RFP process for the digital savings group platform, it will be key to assess how data is stored, protected, and where the consent of savings group members is required and captured.  Ensuring providers can align with the Nigerian Data Protection legislation passed in 2019 will be part of the scoring criteria.  </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Customer Onboarding: What does the onboarding process look like and are there elements of KYC conducted (see data privacy as well here).  Can onboarding be done digitally (e-KYC) or face to face? </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Off-line capabilities: Can data be collected by groups in areas without network coverage?  </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Data burden: How much bandwidth does the app require, and what will be the amount of data required to use the app on average? </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Feedback/Grievance Systems: How does the platform provider support group members when they run into issues with the service? </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Digital literacy and onboarding: How do the platform provider build digital literacy amongst group members.  How does the provide help educate members to avoid any potential fraud?</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Messaging and Communication: How does the platform improve the ability of the group to communicate, air grievances, and provide feedback with key stakeholders? </a:t>
            </a:r>
            <a:endParaRPr sz="1300">
              <a:latin typeface="Avenir"/>
              <a:ea typeface="Avenir"/>
              <a:cs typeface="Avenir"/>
              <a:sym typeface="Avenir"/>
            </a:endParaRPr>
          </a:p>
          <a:p>
            <a:pPr marL="0" lvl="0" indent="0" algn="l" rtl="0">
              <a:spcBef>
                <a:spcPts val="800"/>
              </a:spcBef>
              <a:spcAft>
                <a:spcPts val="0"/>
              </a:spcAft>
              <a:buNone/>
            </a:pPr>
            <a:endParaRPr/>
          </a:p>
        </p:txBody>
      </p:sp>
      <p:sp>
        <p:nvSpPr>
          <p:cNvPr id="248" name="Google Shape;248;g13e8e50eb7f_0_111: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13e8e50eb7f_0_126:notes"/>
          <p:cNvSpPr>
            <a:spLocks noGrp="1" noRot="1" noChangeAspect="1"/>
          </p:cNvSpPr>
          <p:nvPr>
            <p:ph type="sldImg" idx="2"/>
          </p:nvPr>
        </p:nvSpPr>
        <p:spPr>
          <a:xfrm>
            <a:off x="404813" y="685800"/>
            <a:ext cx="60483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13e8e50eb7f_0_12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Data Protection: Ensuring savings groups have control over how their data will be used is essential.  As part of the RFP process for the digital savings group platform, it will be key to assess how data is stored, protected, and where the consent of savings group members is required and captured.  Ensuring providers can align with the Nigerian Data Protection legislation passed in 2019 will be part of the scoring criteria.  </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Customer Onboarding: What does the onboarding process look like and are there elements of KYC conducted (see data privacy as well here).  Can onboarding be done digitally (e-KYC) or face to face? </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Off-line capabilities: Can data be collected by groups in areas without network coverage?  </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Data burden: How much bandwidth does the app require, and what will be the amount of data required to use the app on average? </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Feedback/Grievance Systems: How does the platform provider support group members when they run into issues with the service? </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Digital literacy and onboarding: How do the platform provider build digital literacy amongst group members.  How does the provide help educate members to avoid any potential fraud?</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Messaging and Communication: How does the platform improve the ability of the group to communicate, air grievances, and provide feedback with key stakeholders? </a:t>
            </a:r>
            <a:endParaRPr sz="1300">
              <a:latin typeface="Avenir"/>
              <a:ea typeface="Avenir"/>
              <a:cs typeface="Avenir"/>
              <a:sym typeface="Avenir"/>
            </a:endParaRPr>
          </a:p>
          <a:p>
            <a:pPr marL="0" lvl="0" indent="0" algn="l" rtl="0">
              <a:spcBef>
                <a:spcPts val="800"/>
              </a:spcBef>
              <a:spcAft>
                <a:spcPts val="0"/>
              </a:spcAft>
              <a:buNone/>
            </a:pPr>
            <a:endParaRPr/>
          </a:p>
        </p:txBody>
      </p:sp>
      <p:sp>
        <p:nvSpPr>
          <p:cNvPr id="264" name="Google Shape;264;g13e8e50eb7f_0_126: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Slide">
  <p:cSld name="Cover Slide">
    <p:spTree>
      <p:nvGrpSpPr>
        <p:cNvPr id="1" name="Shape 15"/>
        <p:cNvGrpSpPr/>
        <p:nvPr/>
      </p:nvGrpSpPr>
      <p:grpSpPr>
        <a:xfrm>
          <a:off x="0" y="0"/>
          <a:ext cx="0" cy="0"/>
          <a:chOff x="0" y="0"/>
          <a:chExt cx="0" cy="0"/>
        </a:xfrm>
      </p:grpSpPr>
      <p:pic>
        <p:nvPicPr>
          <p:cNvPr id="16" name="Google Shape;16;p2"/>
          <p:cNvPicPr preferRelativeResize="0"/>
          <p:nvPr/>
        </p:nvPicPr>
        <p:blipFill rotWithShape="1">
          <a:blip r:embed="rId2">
            <a:alphaModFix/>
          </a:blip>
          <a:srcRect/>
          <a:stretch/>
        </p:blipFill>
        <p:spPr>
          <a:xfrm>
            <a:off x="237067" y="153987"/>
            <a:ext cx="8669868" cy="4876800"/>
          </a:xfrm>
          <a:prstGeom prst="rect">
            <a:avLst/>
          </a:prstGeom>
          <a:noFill/>
          <a:ln>
            <a:noFill/>
          </a:ln>
        </p:spPr>
      </p:pic>
      <p:sp>
        <p:nvSpPr>
          <p:cNvPr id="17" name="Google Shape;17;p2"/>
          <p:cNvSpPr txBox="1">
            <a:spLocks noGrp="1"/>
          </p:cNvSpPr>
          <p:nvPr>
            <p:ph type="body" idx="1"/>
          </p:nvPr>
        </p:nvSpPr>
        <p:spPr>
          <a:xfrm rot="-5400000">
            <a:off x="7518642" y="3682077"/>
            <a:ext cx="2562300" cy="175500"/>
          </a:xfrm>
          <a:prstGeom prst="rect">
            <a:avLst/>
          </a:prstGeom>
          <a:noFill/>
          <a:ln>
            <a:noFill/>
          </a:ln>
        </p:spPr>
        <p:txBody>
          <a:bodyPr spcFirstLastPara="1" wrap="square" lIns="91425" tIns="45700" rIns="91425" bIns="45700" anchor="t" anchorCtr="0">
            <a:spAutoFit/>
          </a:bodyPr>
          <a:lstStyle>
            <a:lvl1pPr marL="457200" lvl="0" indent="-228600" algn="l" rtl="0">
              <a:lnSpc>
                <a:spcPct val="90000"/>
              </a:lnSpc>
              <a:spcBef>
                <a:spcPts val="750"/>
              </a:spcBef>
              <a:spcAft>
                <a:spcPts val="0"/>
              </a:spcAft>
              <a:buClr>
                <a:schemeClr val="lt1"/>
              </a:buClr>
              <a:buSzPts val="600"/>
              <a:buNone/>
              <a:defRPr sz="600">
                <a:solidFill>
                  <a:schemeClr val="lt1"/>
                </a:solidFill>
              </a:defRPr>
            </a:lvl1pPr>
            <a:lvl2pPr marL="914400" lvl="1" indent="-228600" algn="l" rtl="0">
              <a:lnSpc>
                <a:spcPct val="90000"/>
              </a:lnSpc>
              <a:spcBef>
                <a:spcPts val="375"/>
              </a:spcBef>
              <a:spcAft>
                <a:spcPts val="0"/>
              </a:spcAft>
              <a:buClr>
                <a:schemeClr val="lt1"/>
              </a:buClr>
              <a:buSzPts val="1800"/>
              <a:buNone/>
              <a:defRPr sz="1800">
                <a:solidFill>
                  <a:schemeClr val="lt1"/>
                </a:solidFill>
              </a:defRPr>
            </a:lvl2pPr>
            <a:lvl3pPr marL="1371600" lvl="2" indent="-228600" algn="l" rtl="0">
              <a:lnSpc>
                <a:spcPct val="90000"/>
              </a:lnSpc>
              <a:spcBef>
                <a:spcPts val="375"/>
              </a:spcBef>
              <a:spcAft>
                <a:spcPts val="0"/>
              </a:spcAft>
              <a:buClr>
                <a:schemeClr val="lt1"/>
              </a:buClr>
              <a:buSzPts val="1600"/>
              <a:buNone/>
              <a:defRPr sz="1600">
                <a:solidFill>
                  <a:schemeClr val="lt1"/>
                </a:solidFill>
              </a:defRPr>
            </a:lvl3pPr>
            <a:lvl4pPr marL="1828800" lvl="3" indent="-228600" algn="l" rtl="0">
              <a:lnSpc>
                <a:spcPct val="90000"/>
              </a:lnSpc>
              <a:spcBef>
                <a:spcPts val="375"/>
              </a:spcBef>
              <a:spcAft>
                <a:spcPts val="0"/>
              </a:spcAft>
              <a:buClr>
                <a:schemeClr val="lt1"/>
              </a:buClr>
              <a:buSzPts val="1400"/>
              <a:buNone/>
              <a:defRPr sz="1400">
                <a:solidFill>
                  <a:schemeClr val="lt1"/>
                </a:solidFill>
              </a:defRPr>
            </a:lvl4pPr>
            <a:lvl5pPr marL="2286000" lvl="4" indent="-228600" algn="l" rtl="0">
              <a:lnSpc>
                <a:spcPct val="90000"/>
              </a:lnSpc>
              <a:spcBef>
                <a:spcPts val="375"/>
              </a:spcBef>
              <a:spcAft>
                <a:spcPts val="0"/>
              </a:spcAft>
              <a:buClr>
                <a:schemeClr val="lt1"/>
              </a:buClr>
              <a:buSzPts val="1200"/>
              <a:buNone/>
              <a:defRPr sz="1200">
                <a:solidFill>
                  <a:schemeClr val="lt1"/>
                </a:solidFill>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8" name="Google Shape;18;p2"/>
          <p:cNvSpPr txBox="1"/>
          <p:nvPr/>
        </p:nvSpPr>
        <p:spPr>
          <a:xfrm>
            <a:off x="685800" y="3828944"/>
            <a:ext cx="3429000" cy="531900"/>
          </a:xfrm>
          <a:prstGeom prst="rect">
            <a:avLst/>
          </a:prstGeom>
          <a:noFill/>
          <a:ln>
            <a:noFill/>
          </a:ln>
          <a:effectLst>
            <a:outerShdw blurRad="254000" algn="tl" rotWithShape="0">
              <a:srgbClr val="000000">
                <a:alpha val="40000"/>
              </a:srgbClr>
            </a:outerShdw>
          </a:effectLst>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lt1"/>
              </a:buClr>
              <a:buSzPts val="1600"/>
              <a:buFont typeface="Arial"/>
              <a:buNone/>
            </a:pPr>
            <a:endParaRPr sz="1600" b="0" i="0" u="none" strike="noStrike" cap="none">
              <a:solidFill>
                <a:schemeClr val="lt1"/>
              </a:solidFill>
              <a:latin typeface="Arial"/>
              <a:ea typeface="Arial"/>
              <a:cs typeface="Arial"/>
              <a:sym typeface="Arial"/>
            </a:endParaRPr>
          </a:p>
        </p:txBody>
      </p:sp>
      <p:sp>
        <p:nvSpPr>
          <p:cNvPr id="19" name="Google Shape;19;p2"/>
          <p:cNvSpPr/>
          <p:nvPr/>
        </p:nvSpPr>
        <p:spPr>
          <a:xfrm>
            <a:off x="236760" y="1719943"/>
            <a:ext cx="5542200" cy="2640900"/>
          </a:xfrm>
          <a:prstGeom prst="rect">
            <a:avLst/>
          </a:prstGeom>
          <a:solidFill>
            <a:schemeClr val="lt2">
              <a:alpha val="81960"/>
            </a:schemeClr>
          </a:solidFill>
          <a:ln>
            <a:noFill/>
          </a:ln>
        </p:spPr>
        <p:txBody>
          <a:bodyPr spcFirstLastPara="1" wrap="square" lIns="182875" tIns="137150" rIns="182875" bIns="91425" anchor="t"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20" name="Google Shape;20;p2"/>
          <p:cNvSpPr txBox="1">
            <a:spLocks noGrp="1"/>
          </p:cNvSpPr>
          <p:nvPr>
            <p:ph type="ctrTitle"/>
          </p:nvPr>
        </p:nvSpPr>
        <p:spPr>
          <a:xfrm>
            <a:off x="685800" y="2013865"/>
            <a:ext cx="4485000" cy="895800"/>
          </a:xfrm>
          <a:prstGeom prst="rect">
            <a:avLst/>
          </a:prstGeom>
          <a:noFill/>
          <a:ln>
            <a:noFill/>
          </a:ln>
          <a:effectLst>
            <a:outerShdw blurRad="254000" algn="tl" rotWithShape="0">
              <a:srgbClr val="000000">
                <a:alpha val="20000"/>
              </a:srgbClr>
            </a:outerShdw>
          </a:effectLst>
        </p:spPr>
        <p:txBody>
          <a:bodyPr spcFirstLastPara="1" wrap="square" lIns="91425" tIns="45700" rIns="91425" bIns="45700" anchor="b" anchorCtr="0">
            <a:noAutofit/>
          </a:bodyPr>
          <a:lstStyle>
            <a:lvl1pPr lvl="0" algn="l" rtl="0">
              <a:lnSpc>
                <a:spcPct val="90000"/>
              </a:lnSpc>
              <a:spcBef>
                <a:spcPts val="0"/>
              </a:spcBef>
              <a:spcAft>
                <a:spcPts val="0"/>
              </a:spcAft>
              <a:buClr>
                <a:schemeClr val="lt1"/>
              </a:buClr>
              <a:buSzPts val="2000"/>
              <a:buFont typeface="Avenir"/>
              <a:buNone/>
              <a:defRPr sz="2000" b="1">
                <a:solidFill>
                  <a:schemeClr val="l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cxnSp>
        <p:nvCxnSpPr>
          <p:cNvPr id="21" name="Google Shape;21;p2"/>
          <p:cNvCxnSpPr/>
          <p:nvPr/>
        </p:nvCxnSpPr>
        <p:spPr>
          <a:xfrm>
            <a:off x="746760" y="3071361"/>
            <a:ext cx="1148700" cy="0"/>
          </a:xfrm>
          <a:prstGeom prst="straightConnector1">
            <a:avLst/>
          </a:prstGeom>
          <a:noFill/>
          <a:ln w="19050" cap="flat" cmpd="sng">
            <a:solidFill>
              <a:srgbClr val="FFFFFF"/>
            </a:solidFill>
            <a:prstDash val="solid"/>
            <a:round/>
            <a:headEnd type="none" w="sm" len="sm"/>
            <a:tailEnd type="none" w="sm" len="sm"/>
          </a:ln>
          <a:effectLst>
            <a:outerShdw blurRad="254000" algn="tl" rotWithShape="0">
              <a:srgbClr val="000000">
                <a:alpha val="40000"/>
              </a:srgbClr>
            </a:outerShdw>
          </a:effectLst>
        </p:spPr>
      </p:cxnSp>
      <p:sp>
        <p:nvSpPr>
          <p:cNvPr id="22" name="Google Shape;22;p2"/>
          <p:cNvSpPr txBox="1">
            <a:spLocks noGrp="1"/>
          </p:cNvSpPr>
          <p:nvPr>
            <p:ph type="subTitle" idx="2"/>
          </p:nvPr>
        </p:nvSpPr>
        <p:spPr>
          <a:xfrm>
            <a:off x="685800" y="3233181"/>
            <a:ext cx="3429000" cy="341400"/>
          </a:xfrm>
          <a:prstGeom prst="rect">
            <a:avLst/>
          </a:prstGeom>
          <a:noFill/>
          <a:ln>
            <a:noFill/>
          </a:ln>
          <a:effectLst>
            <a:outerShdw blurRad="254000" algn="tl" rotWithShape="0">
              <a:srgbClr val="000000">
                <a:alpha val="40000"/>
              </a:srgbClr>
            </a:outerShdw>
          </a:effectLst>
        </p:spPr>
        <p:txBody>
          <a:bodyPr spcFirstLastPara="1" wrap="square" lIns="91425" tIns="45700" rIns="91425" bIns="45700" anchor="t" anchorCtr="0">
            <a:normAutofit/>
          </a:bodyPr>
          <a:lstStyle>
            <a:lvl1pPr lvl="0" algn="l" rtl="0">
              <a:lnSpc>
                <a:spcPct val="90000"/>
              </a:lnSpc>
              <a:spcBef>
                <a:spcPts val="750"/>
              </a:spcBef>
              <a:spcAft>
                <a:spcPts val="0"/>
              </a:spcAft>
              <a:buClr>
                <a:schemeClr val="lt1"/>
              </a:buClr>
              <a:buSzPts val="1600"/>
              <a:buNone/>
              <a:defRPr sz="1600">
                <a:solidFill>
                  <a:schemeClr val="lt1"/>
                </a:solidFill>
              </a:defRPr>
            </a:lvl1pPr>
            <a:lvl2pPr lvl="1" algn="ctr" rtl="0">
              <a:lnSpc>
                <a:spcPct val="90000"/>
              </a:lnSpc>
              <a:spcBef>
                <a:spcPts val="375"/>
              </a:spcBef>
              <a:spcAft>
                <a:spcPts val="0"/>
              </a:spcAft>
              <a:buClr>
                <a:srgbClr val="888888"/>
              </a:buClr>
              <a:buSzPts val="1800"/>
              <a:buNone/>
              <a:defRPr>
                <a:solidFill>
                  <a:srgbClr val="888888"/>
                </a:solidFill>
              </a:defRPr>
            </a:lvl2pPr>
            <a:lvl3pPr lvl="2" algn="ctr" rtl="0">
              <a:lnSpc>
                <a:spcPct val="90000"/>
              </a:lnSpc>
              <a:spcBef>
                <a:spcPts val="375"/>
              </a:spcBef>
              <a:spcAft>
                <a:spcPts val="0"/>
              </a:spcAft>
              <a:buClr>
                <a:srgbClr val="888888"/>
              </a:buClr>
              <a:buSzPts val="1500"/>
              <a:buNone/>
              <a:defRPr>
                <a:solidFill>
                  <a:srgbClr val="888888"/>
                </a:solidFill>
              </a:defRPr>
            </a:lvl3pPr>
            <a:lvl4pPr lvl="3" algn="ctr" rtl="0">
              <a:lnSpc>
                <a:spcPct val="90000"/>
              </a:lnSpc>
              <a:spcBef>
                <a:spcPts val="375"/>
              </a:spcBef>
              <a:spcAft>
                <a:spcPts val="0"/>
              </a:spcAft>
              <a:buClr>
                <a:srgbClr val="888888"/>
              </a:buClr>
              <a:buSzPts val="1350"/>
              <a:buNone/>
              <a:defRPr>
                <a:solidFill>
                  <a:srgbClr val="888888"/>
                </a:solidFill>
              </a:defRPr>
            </a:lvl4pPr>
            <a:lvl5pPr lvl="4" algn="ctr" rtl="0">
              <a:lnSpc>
                <a:spcPct val="90000"/>
              </a:lnSpc>
              <a:spcBef>
                <a:spcPts val="375"/>
              </a:spcBef>
              <a:spcAft>
                <a:spcPts val="0"/>
              </a:spcAft>
              <a:buClr>
                <a:srgbClr val="888888"/>
              </a:buClr>
              <a:buSzPts val="1350"/>
              <a:buNone/>
              <a:defRPr>
                <a:solidFill>
                  <a:srgbClr val="888888"/>
                </a:solidFill>
              </a:defRPr>
            </a:lvl5pPr>
            <a:lvl6pPr lvl="5" algn="ctr" rtl="0">
              <a:lnSpc>
                <a:spcPct val="90000"/>
              </a:lnSpc>
              <a:spcBef>
                <a:spcPts val="375"/>
              </a:spcBef>
              <a:spcAft>
                <a:spcPts val="0"/>
              </a:spcAft>
              <a:buClr>
                <a:srgbClr val="888888"/>
              </a:buClr>
              <a:buSzPts val="1350"/>
              <a:buNone/>
              <a:defRPr>
                <a:solidFill>
                  <a:srgbClr val="888888"/>
                </a:solidFill>
              </a:defRPr>
            </a:lvl6pPr>
            <a:lvl7pPr lvl="6" algn="ctr" rtl="0">
              <a:lnSpc>
                <a:spcPct val="90000"/>
              </a:lnSpc>
              <a:spcBef>
                <a:spcPts val="375"/>
              </a:spcBef>
              <a:spcAft>
                <a:spcPts val="0"/>
              </a:spcAft>
              <a:buClr>
                <a:srgbClr val="888888"/>
              </a:buClr>
              <a:buSzPts val="1350"/>
              <a:buNone/>
              <a:defRPr>
                <a:solidFill>
                  <a:srgbClr val="888888"/>
                </a:solidFill>
              </a:defRPr>
            </a:lvl7pPr>
            <a:lvl8pPr lvl="7" algn="ctr" rtl="0">
              <a:lnSpc>
                <a:spcPct val="90000"/>
              </a:lnSpc>
              <a:spcBef>
                <a:spcPts val="375"/>
              </a:spcBef>
              <a:spcAft>
                <a:spcPts val="0"/>
              </a:spcAft>
              <a:buClr>
                <a:srgbClr val="888888"/>
              </a:buClr>
              <a:buSzPts val="1350"/>
              <a:buNone/>
              <a:defRPr>
                <a:solidFill>
                  <a:srgbClr val="888888"/>
                </a:solidFill>
              </a:defRPr>
            </a:lvl8pPr>
            <a:lvl9pPr lvl="8" algn="ctr" rtl="0">
              <a:lnSpc>
                <a:spcPct val="90000"/>
              </a:lnSpc>
              <a:spcBef>
                <a:spcPts val="375"/>
              </a:spcBef>
              <a:spcAft>
                <a:spcPts val="0"/>
              </a:spcAft>
              <a:buClr>
                <a:srgbClr val="888888"/>
              </a:buClr>
              <a:buSzPts val="1350"/>
              <a:buNone/>
              <a:defRPr>
                <a:solidFill>
                  <a:srgbClr val="888888"/>
                </a:solidFill>
              </a:defRPr>
            </a:lvl9pPr>
          </a:lstStyle>
          <a:p>
            <a:endParaRPr/>
          </a:p>
        </p:txBody>
      </p:sp>
      <p:sp>
        <p:nvSpPr>
          <p:cNvPr id="23" name="Google Shape;23;p2"/>
          <p:cNvSpPr txBox="1"/>
          <p:nvPr/>
        </p:nvSpPr>
        <p:spPr>
          <a:xfrm>
            <a:off x="685800" y="3620636"/>
            <a:ext cx="4121100" cy="357300"/>
          </a:xfrm>
          <a:prstGeom prst="rect">
            <a:avLst/>
          </a:prstGeom>
          <a:noFill/>
          <a:ln>
            <a:noFill/>
          </a:ln>
          <a:effectLst>
            <a:outerShdw blurRad="254000" algn="tl" rotWithShape="0">
              <a:srgbClr val="000000">
                <a:alpha val="20000"/>
              </a:srgbClr>
            </a:outerShdw>
          </a:effectLst>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lt1"/>
              </a:buClr>
              <a:buSzPts val="1600"/>
              <a:buFont typeface="Avenir"/>
              <a:buNone/>
            </a:pPr>
            <a:r>
              <a:rPr lang="en-US" sz="1600" b="1" i="0" u="none" strike="noStrike" cap="none">
                <a:solidFill>
                  <a:schemeClr val="lt1"/>
                </a:solidFill>
                <a:latin typeface="Avenir"/>
                <a:ea typeface="Avenir"/>
                <a:cs typeface="Avenir"/>
                <a:sym typeface="Avenir"/>
              </a:rPr>
              <a:t>www.siaedge.com</a:t>
            </a:r>
            <a:endParaRPr sz="1600" b="1" i="0" u="none" strike="noStrike" cap="none">
              <a:solidFill>
                <a:schemeClr val="lt1"/>
              </a:solidFill>
              <a:latin typeface="Avenir"/>
              <a:ea typeface="Avenir"/>
              <a:cs typeface="Avenir"/>
              <a:sym typeface="Avenir"/>
            </a:endParaRPr>
          </a:p>
        </p:txBody>
      </p:sp>
      <p:pic>
        <p:nvPicPr>
          <p:cNvPr id="24" name="Google Shape;24;p2"/>
          <p:cNvPicPr preferRelativeResize="0"/>
          <p:nvPr/>
        </p:nvPicPr>
        <p:blipFill rotWithShape="1">
          <a:blip r:embed="rId3">
            <a:alphaModFix/>
          </a:blip>
          <a:srcRect/>
          <a:stretch/>
        </p:blipFill>
        <p:spPr>
          <a:xfrm>
            <a:off x="685800" y="528123"/>
            <a:ext cx="1562099" cy="774648"/>
          </a:xfrm>
          <a:prstGeom prst="rect">
            <a:avLst/>
          </a:prstGeom>
          <a:noFill/>
          <a:ln>
            <a:noFill/>
          </a:ln>
          <a:effectLst>
            <a:outerShdw blurRad="254000" algn="tl" rotWithShape="0">
              <a:srgbClr val="000000">
                <a:alpha val="20000"/>
              </a:srgb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losing Slide">
  <p:cSld name="Closing Slide">
    <p:spTree>
      <p:nvGrpSpPr>
        <p:cNvPr id="1" name="Shape 124"/>
        <p:cNvGrpSpPr/>
        <p:nvPr/>
      </p:nvGrpSpPr>
      <p:grpSpPr>
        <a:xfrm>
          <a:off x="0" y="0"/>
          <a:ext cx="0" cy="0"/>
          <a:chOff x="0" y="0"/>
          <a:chExt cx="0" cy="0"/>
        </a:xfrm>
      </p:grpSpPr>
      <p:pic>
        <p:nvPicPr>
          <p:cNvPr id="125" name="Google Shape;125;p11"/>
          <p:cNvPicPr preferRelativeResize="0"/>
          <p:nvPr/>
        </p:nvPicPr>
        <p:blipFill rotWithShape="1">
          <a:blip r:embed="rId2">
            <a:alphaModFix/>
          </a:blip>
          <a:srcRect/>
          <a:stretch/>
        </p:blipFill>
        <p:spPr>
          <a:xfrm>
            <a:off x="234107" y="153987"/>
            <a:ext cx="8669868" cy="4876800"/>
          </a:xfrm>
          <a:prstGeom prst="rect">
            <a:avLst/>
          </a:prstGeom>
          <a:noFill/>
          <a:ln>
            <a:noFill/>
          </a:ln>
        </p:spPr>
      </p:pic>
      <p:pic>
        <p:nvPicPr>
          <p:cNvPr id="126" name="Google Shape;126;p11"/>
          <p:cNvPicPr preferRelativeResize="0"/>
          <p:nvPr/>
        </p:nvPicPr>
        <p:blipFill rotWithShape="1">
          <a:blip r:embed="rId3">
            <a:alphaModFix/>
          </a:blip>
          <a:srcRect/>
          <a:stretch/>
        </p:blipFill>
        <p:spPr>
          <a:xfrm>
            <a:off x="746760" y="626158"/>
            <a:ext cx="1130556" cy="560645"/>
          </a:xfrm>
          <a:prstGeom prst="rect">
            <a:avLst/>
          </a:prstGeom>
          <a:noFill/>
          <a:ln>
            <a:noFill/>
          </a:ln>
        </p:spPr>
      </p:pic>
      <p:sp>
        <p:nvSpPr>
          <p:cNvPr id="127" name="Google Shape;127;p11"/>
          <p:cNvSpPr/>
          <p:nvPr/>
        </p:nvSpPr>
        <p:spPr>
          <a:xfrm>
            <a:off x="227235" y="1800226"/>
            <a:ext cx="4941600" cy="2162100"/>
          </a:xfrm>
          <a:prstGeom prst="rect">
            <a:avLst/>
          </a:prstGeom>
          <a:solidFill>
            <a:schemeClr val="lt2">
              <a:alpha val="81960"/>
            </a:schemeClr>
          </a:solidFill>
          <a:ln>
            <a:noFill/>
          </a:ln>
        </p:spPr>
        <p:txBody>
          <a:bodyPr spcFirstLastPara="1" wrap="square" lIns="182875" tIns="137150" rIns="182875" bIns="91425" anchor="t"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28" name="Google Shape;128;p11"/>
          <p:cNvSpPr txBox="1">
            <a:spLocks noGrp="1"/>
          </p:cNvSpPr>
          <p:nvPr>
            <p:ph type="subTitle" idx="1"/>
          </p:nvPr>
        </p:nvSpPr>
        <p:spPr>
          <a:xfrm>
            <a:off x="685800" y="2430868"/>
            <a:ext cx="3429000" cy="1209900"/>
          </a:xfrm>
          <a:prstGeom prst="rect">
            <a:avLst/>
          </a:prstGeom>
          <a:noFill/>
          <a:ln>
            <a:noFill/>
          </a:ln>
          <a:effectLst>
            <a:outerShdw blurRad="254000" algn="tl" rotWithShape="0">
              <a:srgbClr val="000000">
                <a:alpha val="40000"/>
              </a:srgbClr>
            </a:outerShdw>
          </a:effectLst>
        </p:spPr>
        <p:txBody>
          <a:bodyPr spcFirstLastPara="1" wrap="square" lIns="91425" tIns="45700" rIns="91425" bIns="45700" anchor="t" anchorCtr="0">
            <a:normAutofit/>
          </a:bodyPr>
          <a:lstStyle>
            <a:lvl1pPr lvl="0" algn="l" rtl="0">
              <a:lnSpc>
                <a:spcPct val="90000"/>
              </a:lnSpc>
              <a:spcBef>
                <a:spcPts val="750"/>
              </a:spcBef>
              <a:spcAft>
                <a:spcPts val="0"/>
              </a:spcAft>
              <a:buClr>
                <a:schemeClr val="lt1"/>
              </a:buClr>
              <a:buSzPts val="2000"/>
              <a:buNone/>
              <a:defRPr sz="2000" b="1">
                <a:solidFill>
                  <a:schemeClr val="lt1"/>
                </a:solidFill>
              </a:defRPr>
            </a:lvl1pPr>
            <a:lvl2pPr lvl="1" algn="ctr" rtl="0">
              <a:lnSpc>
                <a:spcPct val="90000"/>
              </a:lnSpc>
              <a:spcBef>
                <a:spcPts val="375"/>
              </a:spcBef>
              <a:spcAft>
                <a:spcPts val="0"/>
              </a:spcAft>
              <a:buClr>
                <a:srgbClr val="888888"/>
              </a:buClr>
              <a:buSzPts val="1800"/>
              <a:buNone/>
              <a:defRPr>
                <a:solidFill>
                  <a:srgbClr val="888888"/>
                </a:solidFill>
              </a:defRPr>
            </a:lvl2pPr>
            <a:lvl3pPr lvl="2" algn="ctr" rtl="0">
              <a:lnSpc>
                <a:spcPct val="90000"/>
              </a:lnSpc>
              <a:spcBef>
                <a:spcPts val="375"/>
              </a:spcBef>
              <a:spcAft>
                <a:spcPts val="0"/>
              </a:spcAft>
              <a:buClr>
                <a:srgbClr val="888888"/>
              </a:buClr>
              <a:buSzPts val="1500"/>
              <a:buNone/>
              <a:defRPr>
                <a:solidFill>
                  <a:srgbClr val="888888"/>
                </a:solidFill>
              </a:defRPr>
            </a:lvl3pPr>
            <a:lvl4pPr lvl="3" algn="ctr" rtl="0">
              <a:lnSpc>
                <a:spcPct val="90000"/>
              </a:lnSpc>
              <a:spcBef>
                <a:spcPts val="375"/>
              </a:spcBef>
              <a:spcAft>
                <a:spcPts val="0"/>
              </a:spcAft>
              <a:buClr>
                <a:srgbClr val="888888"/>
              </a:buClr>
              <a:buSzPts val="1350"/>
              <a:buNone/>
              <a:defRPr>
                <a:solidFill>
                  <a:srgbClr val="888888"/>
                </a:solidFill>
              </a:defRPr>
            </a:lvl4pPr>
            <a:lvl5pPr lvl="4" algn="ctr" rtl="0">
              <a:lnSpc>
                <a:spcPct val="90000"/>
              </a:lnSpc>
              <a:spcBef>
                <a:spcPts val="375"/>
              </a:spcBef>
              <a:spcAft>
                <a:spcPts val="0"/>
              </a:spcAft>
              <a:buClr>
                <a:srgbClr val="888888"/>
              </a:buClr>
              <a:buSzPts val="1350"/>
              <a:buNone/>
              <a:defRPr>
                <a:solidFill>
                  <a:srgbClr val="888888"/>
                </a:solidFill>
              </a:defRPr>
            </a:lvl5pPr>
            <a:lvl6pPr lvl="5" algn="ctr" rtl="0">
              <a:lnSpc>
                <a:spcPct val="90000"/>
              </a:lnSpc>
              <a:spcBef>
                <a:spcPts val="375"/>
              </a:spcBef>
              <a:spcAft>
                <a:spcPts val="0"/>
              </a:spcAft>
              <a:buClr>
                <a:srgbClr val="888888"/>
              </a:buClr>
              <a:buSzPts val="1350"/>
              <a:buNone/>
              <a:defRPr>
                <a:solidFill>
                  <a:srgbClr val="888888"/>
                </a:solidFill>
              </a:defRPr>
            </a:lvl6pPr>
            <a:lvl7pPr lvl="6" algn="ctr" rtl="0">
              <a:lnSpc>
                <a:spcPct val="90000"/>
              </a:lnSpc>
              <a:spcBef>
                <a:spcPts val="375"/>
              </a:spcBef>
              <a:spcAft>
                <a:spcPts val="0"/>
              </a:spcAft>
              <a:buClr>
                <a:srgbClr val="888888"/>
              </a:buClr>
              <a:buSzPts val="1350"/>
              <a:buNone/>
              <a:defRPr>
                <a:solidFill>
                  <a:srgbClr val="888888"/>
                </a:solidFill>
              </a:defRPr>
            </a:lvl7pPr>
            <a:lvl8pPr lvl="7" algn="ctr" rtl="0">
              <a:lnSpc>
                <a:spcPct val="90000"/>
              </a:lnSpc>
              <a:spcBef>
                <a:spcPts val="375"/>
              </a:spcBef>
              <a:spcAft>
                <a:spcPts val="0"/>
              </a:spcAft>
              <a:buClr>
                <a:srgbClr val="888888"/>
              </a:buClr>
              <a:buSzPts val="1350"/>
              <a:buNone/>
              <a:defRPr>
                <a:solidFill>
                  <a:srgbClr val="888888"/>
                </a:solidFill>
              </a:defRPr>
            </a:lvl8pPr>
            <a:lvl9pPr lvl="8" algn="ctr" rtl="0">
              <a:lnSpc>
                <a:spcPct val="90000"/>
              </a:lnSpc>
              <a:spcBef>
                <a:spcPts val="375"/>
              </a:spcBef>
              <a:spcAft>
                <a:spcPts val="0"/>
              </a:spcAft>
              <a:buClr>
                <a:srgbClr val="888888"/>
              </a:buClr>
              <a:buSzPts val="1350"/>
              <a:buNone/>
              <a:defRPr>
                <a:solidFill>
                  <a:srgbClr val="888888"/>
                </a:solidFill>
              </a:defRPr>
            </a:lvl9pPr>
          </a:lstStyle>
          <a:p>
            <a:endParaRPr/>
          </a:p>
        </p:txBody>
      </p:sp>
      <p:cxnSp>
        <p:nvCxnSpPr>
          <p:cNvPr id="129" name="Google Shape;129;p11"/>
          <p:cNvCxnSpPr/>
          <p:nvPr/>
        </p:nvCxnSpPr>
        <p:spPr>
          <a:xfrm>
            <a:off x="746760" y="2219620"/>
            <a:ext cx="320100" cy="0"/>
          </a:xfrm>
          <a:prstGeom prst="straightConnector1">
            <a:avLst/>
          </a:prstGeom>
          <a:noFill/>
          <a:ln w="19050" cap="flat" cmpd="sng">
            <a:solidFill>
              <a:srgbClr val="FFFFFF"/>
            </a:solidFill>
            <a:prstDash val="solid"/>
            <a:round/>
            <a:headEnd type="none" w="sm" len="sm"/>
            <a:tailEnd type="none" w="sm" len="sm"/>
          </a:ln>
          <a:effectLst>
            <a:outerShdw blurRad="254000" algn="tl" rotWithShape="0">
              <a:srgbClr val="000000">
                <a:alpha val="40000"/>
              </a:srgbClr>
            </a:outerShdw>
          </a:effectLst>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2_Cover Slide">
  <p:cSld name="2_Cover Slide">
    <p:spTree>
      <p:nvGrpSpPr>
        <p:cNvPr id="1" name="Shape 130"/>
        <p:cNvGrpSpPr/>
        <p:nvPr/>
      </p:nvGrpSpPr>
      <p:grpSpPr>
        <a:xfrm>
          <a:off x="0" y="0"/>
          <a:ext cx="0" cy="0"/>
          <a:chOff x="0" y="0"/>
          <a:chExt cx="0" cy="0"/>
        </a:xfrm>
      </p:grpSpPr>
      <p:pic>
        <p:nvPicPr>
          <p:cNvPr id="131" name="Google Shape;131;p12"/>
          <p:cNvPicPr preferRelativeResize="0"/>
          <p:nvPr/>
        </p:nvPicPr>
        <p:blipFill rotWithShape="1">
          <a:blip r:embed="rId2">
            <a:alphaModFix/>
          </a:blip>
          <a:srcRect t="7728" b="7719"/>
          <a:stretch/>
        </p:blipFill>
        <p:spPr>
          <a:xfrm>
            <a:off x="237067" y="157834"/>
            <a:ext cx="8669865" cy="4876801"/>
          </a:xfrm>
          <a:prstGeom prst="rect">
            <a:avLst/>
          </a:prstGeom>
          <a:noFill/>
          <a:ln>
            <a:noFill/>
          </a:ln>
        </p:spPr>
      </p:pic>
      <p:sp>
        <p:nvSpPr>
          <p:cNvPr id="132" name="Google Shape;132;p12"/>
          <p:cNvSpPr txBox="1">
            <a:spLocks noGrp="1"/>
          </p:cNvSpPr>
          <p:nvPr>
            <p:ph type="body" idx="1"/>
          </p:nvPr>
        </p:nvSpPr>
        <p:spPr>
          <a:xfrm rot="-5400000">
            <a:off x="7518642" y="3682077"/>
            <a:ext cx="2562300" cy="175500"/>
          </a:xfrm>
          <a:prstGeom prst="rect">
            <a:avLst/>
          </a:prstGeom>
          <a:noFill/>
          <a:ln>
            <a:noFill/>
          </a:ln>
        </p:spPr>
        <p:txBody>
          <a:bodyPr spcFirstLastPara="1" wrap="square" lIns="91425" tIns="45700" rIns="91425" bIns="45700" anchor="t" anchorCtr="0">
            <a:spAutoFit/>
          </a:bodyPr>
          <a:lstStyle>
            <a:lvl1pPr marL="457200" lvl="0" indent="-228600" algn="l" rtl="0">
              <a:lnSpc>
                <a:spcPct val="90000"/>
              </a:lnSpc>
              <a:spcBef>
                <a:spcPts val="750"/>
              </a:spcBef>
              <a:spcAft>
                <a:spcPts val="0"/>
              </a:spcAft>
              <a:buClr>
                <a:schemeClr val="lt1"/>
              </a:buClr>
              <a:buSzPts val="600"/>
              <a:buNone/>
              <a:defRPr sz="600">
                <a:solidFill>
                  <a:schemeClr val="lt1"/>
                </a:solidFill>
              </a:defRPr>
            </a:lvl1pPr>
            <a:lvl2pPr marL="914400" lvl="1" indent="-228600" algn="l" rtl="0">
              <a:lnSpc>
                <a:spcPct val="90000"/>
              </a:lnSpc>
              <a:spcBef>
                <a:spcPts val="375"/>
              </a:spcBef>
              <a:spcAft>
                <a:spcPts val="0"/>
              </a:spcAft>
              <a:buClr>
                <a:schemeClr val="lt1"/>
              </a:buClr>
              <a:buSzPts val="1800"/>
              <a:buNone/>
              <a:defRPr sz="1800">
                <a:solidFill>
                  <a:schemeClr val="lt1"/>
                </a:solidFill>
              </a:defRPr>
            </a:lvl2pPr>
            <a:lvl3pPr marL="1371600" lvl="2" indent="-228600" algn="l" rtl="0">
              <a:lnSpc>
                <a:spcPct val="90000"/>
              </a:lnSpc>
              <a:spcBef>
                <a:spcPts val="375"/>
              </a:spcBef>
              <a:spcAft>
                <a:spcPts val="0"/>
              </a:spcAft>
              <a:buClr>
                <a:schemeClr val="lt1"/>
              </a:buClr>
              <a:buSzPts val="1600"/>
              <a:buNone/>
              <a:defRPr sz="1600">
                <a:solidFill>
                  <a:schemeClr val="lt1"/>
                </a:solidFill>
              </a:defRPr>
            </a:lvl3pPr>
            <a:lvl4pPr marL="1828800" lvl="3" indent="-228600" algn="l" rtl="0">
              <a:lnSpc>
                <a:spcPct val="90000"/>
              </a:lnSpc>
              <a:spcBef>
                <a:spcPts val="375"/>
              </a:spcBef>
              <a:spcAft>
                <a:spcPts val="0"/>
              </a:spcAft>
              <a:buClr>
                <a:schemeClr val="lt1"/>
              </a:buClr>
              <a:buSzPts val="1400"/>
              <a:buNone/>
              <a:defRPr sz="1400">
                <a:solidFill>
                  <a:schemeClr val="lt1"/>
                </a:solidFill>
              </a:defRPr>
            </a:lvl4pPr>
            <a:lvl5pPr marL="2286000" lvl="4" indent="-228600" algn="l" rtl="0">
              <a:lnSpc>
                <a:spcPct val="90000"/>
              </a:lnSpc>
              <a:spcBef>
                <a:spcPts val="375"/>
              </a:spcBef>
              <a:spcAft>
                <a:spcPts val="0"/>
              </a:spcAft>
              <a:buClr>
                <a:schemeClr val="lt1"/>
              </a:buClr>
              <a:buSzPts val="1200"/>
              <a:buNone/>
              <a:defRPr sz="1200">
                <a:solidFill>
                  <a:schemeClr val="lt1"/>
                </a:solidFill>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33" name="Google Shape;133;p12"/>
          <p:cNvSpPr txBox="1"/>
          <p:nvPr/>
        </p:nvSpPr>
        <p:spPr>
          <a:xfrm>
            <a:off x="685800" y="3828944"/>
            <a:ext cx="3429000" cy="531900"/>
          </a:xfrm>
          <a:prstGeom prst="rect">
            <a:avLst/>
          </a:prstGeom>
          <a:noFill/>
          <a:ln>
            <a:noFill/>
          </a:ln>
          <a:effectLst>
            <a:outerShdw blurRad="254000" algn="tl" rotWithShape="0">
              <a:srgbClr val="000000">
                <a:alpha val="40000"/>
              </a:srgbClr>
            </a:outerShdw>
          </a:effectLst>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lt1"/>
              </a:buClr>
              <a:buSzPts val="1600"/>
              <a:buFont typeface="Arial"/>
              <a:buNone/>
            </a:pPr>
            <a:endParaRPr sz="1600" b="0" i="0" u="none" strike="noStrike" cap="none">
              <a:solidFill>
                <a:schemeClr val="lt1"/>
              </a:solidFill>
              <a:latin typeface="Arial"/>
              <a:ea typeface="Arial"/>
              <a:cs typeface="Arial"/>
              <a:sym typeface="Arial"/>
            </a:endParaRPr>
          </a:p>
        </p:txBody>
      </p:sp>
      <p:sp>
        <p:nvSpPr>
          <p:cNvPr id="134" name="Google Shape;134;p12"/>
          <p:cNvSpPr/>
          <p:nvPr/>
        </p:nvSpPr>
        <p:spPr>
          <a:xfrm>
            <a:off x="245235" y="1719943"/>
            <a:ext cx="5560500" cy="2640900"/>
          </a:xfrm>
          <a:prstGeom prst="rect">
            <a:avLst/>
          </a:prstGeom>
          <a:solidFill>
            <a:schemeClr val="lt2">
              <a:alpha val="81960"/>
            </a:schemeClr>
          </a:solidFill>
          <a:ln>
            <a:noFill/>
          </a:ln>
        </p:spPr>
        <p:txBody>
          <a:bodyPr spcFirstLastPara="1" wrap="square" lIns="182875" tIns="137150" rIns="182875" bIns="91425" anchor="t"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35" name="Google Shape;135;p12"/>
          <p:cNvSpPr txBox="1">
            <a:spLocks noGrp="1"/>
          </p:cNvSpPr>
          <p:nvPr>
            <p:ph type="ctrTitle"/>
          </p:nvPr>
        </p:nvSpPr>
        <p:spPr>
          <a:xfrm>
            <a:off x="685800" y="2013865"/>
            <a:ext cx="4485000" cy="895800"/>
          </a:xfrm>
          <a:prstGeom prst="rect">
            <a:avLst/>
          </a:prstGeom>
          <a:noFill/>
          <a:ln>
            <a:noFill/>
          </a:ln>
          <a:effectLst>
            <a:outerShdw blurRad="254000" algn="tl" rotWithShape="0">
              <a:srgbClr val="000000">
                <a:alpha val="20000"/>
              </a:srgbClr>
            </a:outerShdw>
          </a:effectLst>
        </p:spPr>
        <p:txBody>
          <a:bodyPr spcFirstLastPara="1" wrap="square" lIns="91425" tIns="45700" rIns="91425" bIns="45700" anchor="b" anchorCtr="0">
            <a:noAutofit/>
          </a:bodyPr>
          <a:lstStyle>
            <a:lvl1pPr lvl="0" algn="l" rtl="0">
              <a:lnSpc>
                <a:spcPct val="90000"/>
              </a:lnSpc>
              <a:spcBef>
                <a:spcPts val="0"/>
              </a:spcBef>
              <a:spcAft>
                <a:spcPts val="0"/>
              </a:spcAft>
              <a:buClr>
                <a:schemeClr val="lt1"/>
              </a:buClr>
              <a:buSzPts val="2000"/>
              <a:buFont typeface="Avenir"/>
              <a:buNone/>
              <a:defRPr sz="2000" b="1">
                <a:solidFill>
                  <a:schemeClr val="l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cxnSp>
        <p:nvCxnSpPr>
          <p:cNvPr id="136" name="Google Shape;136;p12"/>
          <p:cNvCxnSpPr/>
          <p:nvPr/>
        </p:nvCxnSpPr>
        <p:spPr>
          <a:xfrm>
            <a:off x="746760" y="3071361"/>
            <a:ext cx="1148700" cy="0"/>
          </a:xfrm>
          <a:prstGeom prst="straightConnector1">
            <a:avLst/>
          </a:prstGeom>
          <a:noFill/>
          <a:ln w="19050" cap="flat" cmpd="sng">
            <a:solidFill>
              <a:srgbClr val="FFFFFF"/>
            </a:solidFill>
            <a:prstDash val="solid"/>
            <a:round/>
            <a:headEnd type="none" w="sm" len="sm"/>
            <a:tailEnd type="none" w="sm" len="sm"/>
          </a:ln>
          <a:effectLst>
            <a:outerShdw blurRad="254000" algn="tl" rotWithShape="0">
              <a:srgbClr val="000000">
                <a:alpha val="40000"/>
              </a:srgbClr>
            </a:outerShdw>
          </a:effectLst>
        </p:spPr>
      </p:cxnSp>
      <p:sp>
        <p:nvSpPr>
          <p:cNvPr id="137" name="Google Shape;137;p12"/>
          <p:cNvSpPr txBox="1">
            <a:spLocks noGrp="1"/>
          </p:cNvSpPr>
          <p:nvPr>
            <p:ph type="subTitle" idx="2"/>
          </p:nvPr>
        </p:nvSpPr>
        <p:spPr>
          <a:xfrm>
            <a:off x="685800" y="3233181"/>
            <a:ext cx="3429000" cy="341400"/>
          </a:xfrm>
          <a:prstGeom prst="rect">
            <a:avLst/>
          </a:prstGeom>
          <a:noFill/>
          <a:ln>
            <a:noFill/>
          </a:ln>
          <a:effectLst>
            <a:outerShdw blurRad="254000" algn="tl" rotWithShape="0">
              <a:srgbClr val="000000">
                <a:alpha val="40000"/>
              </a:srgbClr>
            </a:outerShdw>
          </a:effectLst>
        </p:spPr>
        <p:txBody>
          <a:bodyPr spcFirstLastPara="1" wrap="square" lIns="91425" tIns="45700" rIns="91425" bIns="45700" anchor="t" anchorCtr="0">
            <a:normAutofit/>
          </a:bodyPr>
          <a:lstStyle>
            <a:lvl1pPr lvl="0" algn="l" rtl="0">
              <a:lnSpc>
                <a:spcPct val="90000"/>
              </a:lnSpc>
              <a:spcBef>
                <a:spcPts val="750"/>
              </a:spcBef>
              <a:spcAft>
                <a:spcPts val="0"/>
              </a:spcAft>
              <a:buClr>
                <a:schemeClr val="lt1"/>
              </a:buClr>
              <a:buSzPts val="1600"/>
              <a:buNone/>
              <a:defRPr sz="1600">
                <a:solidFill>
                  <a:schemeClr val="lt1"/>
                </a:solidFill>
              </a:defRPr>
            </a:lvl1pPr>
            <a:lvl2pPr lvl="1" algn="ctr" rtl="0">
              <a:lnSpc>
                <a:spcPct val="90000"/>
              </a:lnSpc>
              <a:spcBef>
                <a:spcPts val="375"/>
              </a:spcBef>
              <a:spcAft>
                <a:spcPts val="0"/>
              </a:spcAft>
              <a:buClr>
                <a:srgbClr val="888888"/>
              </a:buClr>
              <a:buSzPts val="1800"/>
              <a:buNone/>
              <a:defRPr>
                <a:solidFill>
                  <a:srgbClr val="888888"/>
                </a:solidFill>
              </a:defRPr>
            </a:lvl2pPr>
            <a:lvl3pPr lvl="2" algn="ctr" rtl="0">
              <a:lnSpc>
                <a:spcPct val="90000"/>
              </a:lnSpc>
              <a:spcBef>
                <a:spcPts val="375"/>
              </a:spcBef>
              <a:spcAft>
                <a:spcPts val="0"/>
              </a:spcAft>
              <a:buClr>
                <a:srgbClr val="888888"/>
              </a:buClr>
              <a:buSzPts val="1500"/>
              <a:buNone/>
              <a:defRPr>
                <a:solidFill>
                  <a:srgbClr val="888888"/>
                </a:solidFill>
              </a:defRPr>
            </a:lvl3pPr>
            <a:lvl4pPr lvl="3" algn="ctr" rtl="0">
              <a:lnSpc>
                <a:spcPct val="90000"/>
              </a:lnSpc>
              <a:spcBef>
                <a:spcPts val="375"/>
              </a:spcBef>
              <a:spcAft>
                <a:spcPts val="0"/>
              </a:spcAft>
              <a:buClr>
                <a:srgbClr val="888888"/>
              </a:buClr>
              <a:buSzPts val="1350"/>
              <a:buNone/>
              <a:defRPr>
                <a:solidFill>
                  <a:srgbClr val="888888"/>
                </a:solidFill>
              </a:defRPr>
            </a:lvl4pPr>
            <a:lvl5pPr lvl="4" algn="ctr" rtl="0">
              <a:lnSpc>
                <a:spcPct val="90000"/>
              </a:lnSpc>
              <a:spcBef>
                <a:spcPts val="375"/>
              </a:spcBef>
              <a:spcAft>
                <a:spcPts val="0"/>
              </a:spcAft>
              <a:buClr>
                <a:srgbClr val="888888"/>
              </a:buClr>
              <a:buSzPts val="1350"/>
              <a:buNone/>
              <a:defRPr>
                <a:solidFill>
                  <a:srgbClr val="888888"/>
                </a:solidFill>
              </a:defRPr>
            </a:lvl5pPr>
            <a:lvl6pPr lvl="5" algn="ctr" rtl="0">
              <a:lnSpc>
                <a:spcPct val="90000"/>
              </a:lnSpc>
              <a:spcBef>
                <a:spcPts val="375"/>
              </a:spcBef>
              <a:spcAft>
                <a:spcPts val="0"/>
              </a:spcAft>
              <a:buClr>
                <a:srgbClr val="888888"/>
              </a:buClr>
              <a:buSzPts val="1350"/>
              <a:buNone/>
              <a:defRPr>
                <a:solidFill>
                  <a:srgbClr val="888888"/>
                </a:solidFill>
              </a:defRPr>
            </a:lvl6pPr>
            <a:lvl7pPr lvl="6" algn="ctr" rtl="0">
              <a:lnSpc>
                <a:spcPct val="90000"/>
              </a:lnSpc>
              <a:spcBef>
                <a:spcPts val="375"/>
              </a:spcBef>
              <a:spcAft>
                <a:spcPts val="0"/>
              </a:spcAft>
              <a:buClr>
                <a:srgbClr val="888888"/>
              </a:buClr>
              <a:buSzPts val="1350"/>
              <a:buNone/>
              <a:defRPr>
                <a:solidFill>
                  <a:srgbClr val="888888"/>
                </a:solidFill>
              </a:defRPr>
            </a:lvl7pPr>
            <a:lvl8pPr lvl="7" algn="ctr" rtl="0">
              <a:lnSpc>
                <a:spcPct val="90000"/>
              </a:lnSpc>
              <a:spcBef>
                <a:spcPts val="375"/>
              </a:spcBef>
              <a:spcAft>
                <a:spcPts val="0"/>
              </a:spcAft>
              <a:buClr>
                <a:srgbClr val="888888"/>
              </a:buClr>
              <a:buSzPts val="1350"/>
              <a:buNone/>
              <a:defRPr>
                <a:solidFill>
                  <a:srgbClr val="888888"/>
                </a:solidFill>
              </a:defRPr>
            </a:lvl8pPr>
            <a:lvl9pPr lvl="8" algn="ctr" rtl="0">
              <a:lnSpc>
                <a:spcPct val="90000"/>
              </a:lnSpc>
              <a:spcBef>
                <a:spcPts val="375"/>
              </a:spcBef>
              <a:spcAft>
                <a:spcPts val="0"/>
              </a:spcAft>
              <a:buClr>
                <a:srgbClr val="888888"/>
              </a:buClr>
              <a:buSzPts val="1350"/>
              <a:buNone/>
              <a:defRPr>
                <a:solidFill>
                  <a:srgbClr val="888888"/>
                </a:solidFill>
              </a:defRPr>
            </a:lvl9pPr>
          </a:lstStyle>
          <a:p>
            <a:endParaRPr/>
          </a:p>
        </p:txBody>
      </p:sp>
      <p:sp>
        <p:nvSpPr>
          <p:cNvPr id="138" name="Google Shape;138;p12"/>
          <p:cNvSpPr txBox="1"/>
          <p:nvPr/>
        </p:nvSpPr>
        <p:spPr>
          <a:xfrm>
            <a:off x="685800" y="3620636"/>
            <a:ext cx="4121100" cy="357300"/>
          </a:xfrm>
          <a:prstGeom prst="rect">
            <a:avLst/>
          </a:prstGeom>
          <a:noFill/>
          <a:ln>
            <a:noFill/>
          </a:ln>
          <a:effectLst>
            <a:outerShdw blurRad="254000" algn="tl" rotWithShape="0">
              <a:srgbClr val="000000">
                <a:alpha val="20000"/>
              </a:srgbClr>
            </a:outerShdw>
          </a:effectLst>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lt1"/>
              </a:buClr>
              <a:buSzPts val="1600"/>
              <a:buFont typeface="Avenir"/>
              <a:buNone/>
            </a:pPr>
            <a:r>
              <a:rPr lang="en-US" sz="1600" b="1" i="0" u="none" strike="noStrike" cap="none">
                <a:solidFill>
                  <a:schemeClr val="lt1"/>
                </a:solidFill>
                <a:latin typeface="Avenir"/>
                <a:ea typeface="Avenir"/>
                <a:cs typeface="Avenir"/>
                <a:sym typeface="Avenir"/>
              </a:rPr>
              <a:t>www.siaedge.com</a:t>
            </a:r>
            <a:endParaRPr sz="1600" b="1" i="0" u="none" strike="noStrike" cap="none">
              <a:solidFill>
                <a:schemeClr val="lt1"/>
              </a:solidFill>
              <a:latin typeface="Avenir"/>
              <a:ea typeface="Avenir"/>
              <a:cs typeface="Avenir"/>
              <a:sym typeface="Avenir"/>
            </a:endParaRPr>
          </a:p>
        </p:txBody>
      </p:sp>
      <p:pic>
        <p:nvPicPr>
          <p:cNvPr id="139" name="Google Shape;139;p12"/>
          <p:cNvPicPr preferRelativeResize="0"/>
          <p:nvPr/>
        </p:nvPicPr>
        <p:blipFill rotWithShape="1">
          <a:blip r:embed="rId3">
            <a:alphaModFix/>
          </a:blip>
          <a:srcRect/>
          <a:stretch/>
        </p:blipFill>
        <p:spPr>
          <a:xfrm>
            <a:off x="685800" y="528123"/>
            <a:ext cx="1562099" cy="774648"/>
          </a:xfrm>
          <a:prstGeom prst="rect">
            <a:avLst/>
          </a:prstGeom>
          <a:noFill/>
          <a:ln>
            <a:noFill/>
          </a:ln>
          <a:effectLst>
            <a:outerShdw blurRad="254000" algn="tl" rotWithShape="0">
              <a:srgbClr val="000000">
                <a:alpha val="20000"/>
              </a:srgbClr>
            </a:outerShdw>
          </a:effectLst>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3_Cover Slide">
  <p:cSld name="3_Cover Slide">
    <p:spTree>
      <p:nvGrpSpPr>
        <p:cNvPr id="1" name="Shape 140"/>
        <p:cNvGrpSpPr/>
        <p:nvPr/>
      </p:nvGrpSpPr>
      <p:grpSpPr>
        <a:xfrm>
          <a:off x="0" y="0"/>
          <a:ext cx="0" cy="0"/>
          <a:chOff x="0" y="0"/>
          <a:chExt cx="0" cy="0"/>
        </a:xfrm>
      </p:grpSpPr>
      <p:pic>
        <p:nvPicPr>
          <p:cNvPr id="141" name="Google Shape;141;p13"/>
          <p:cNvPicPr preferRelativeResize="0"/>
          <p:nvPr/>
        </p:nvPicPr>
        <p:blipFill rotWithShape="1">
          <a:blip r:embed="rId2">
            <a:alphaModFix/>
          </a:blip>
          <a:srcRect r="-310" b="24471"/>
          <a:stretch/>
        </p:blipFill>
        <p:spPr>
          <a:xfrm>
            <a:off x="231648" y="163510"/>
            <a:ext cx="8668514" cy="4893889"/>
          </a:xfrm>
          <a:prstGeom prst="rect">
            <a:avLst/>
          </a:prstGeom>
          <a:noFill/>
          <a:ln>
            <a:noFill/>
          </a:ln>
        </p:spPr>
      </p:pic>
      <p:sp>
        <p:nvSpPr>
          <p:cNvPr id="142" name="Google Shape;142;p13"/>
          <p:cNvSpPr txBox="1">
            <a:spLocks noGrp="1"/>
          </p:cNvSpPr>
          <p:nvPr>
            <p:ph type="body" idx="1"/>
          </p:nvPr>
        </p:nvSpPr>
        <p:spPr>
          <a:xfrm rot="-5400000">
            <a:off x="7518642" y="3682077"/>
            <a:ext cx="2562300" cy="175500"/>
          </a:xfrm>
          <a:prstGeom prst="rect">
            <a:avLst/>
          </a:prstGeom>
          <a:noFill/>
          <a:ln>
            <a:noFill/>
          </a:ln>
        </p:spPr>
        <p:txBody>
          <a:bodyPr spcFirstLastPara="1" wrap="square" lIns="91425" tIns="45700" rIns="91425" bIns="45700" anchor="t" anchorCtr="0">
            <a:spAutoFit/>
          </a:bodyPr>
          <a:lstStyle>
            <a:lvl1pPr marL="457200" lvl="0" indent="-228600" algn="l" rtl="0">
              <a:lnSpc>
                <a:spcPct val="90000"/>
              </a:lnSpc>
              <a:spcBef>
                <a:spcPts val="750"/>
              </a:spcBef>
              <a:spcAft>
                <a:spcPts val="0"/>
              </a:spcAft>
              <a:buClr>
                <a:schemeClr val="lt1"/>
              </a:buClr>
              <a:buSzPts val="600"/>
              <a:buNone/>
              <a:defRPr sz="600">
                <a:solidFill>
                  <a:schemeClr val="lt1"/>
                </a:solidFill>
              </a:defRPr>
            </a:lvl1pPr>
            <a:lvl2pPr marL="914400" lvl="1" indent="-228600" algn="l" rtl="0">
              <a:lnSpc>
                <a:spcPct val="90000"/>
              </a:lnSpc>
              <a:spcBef>
                <a:spcPts val="375"/>
              </a:spcBef>
              <a:spcAft>
                <a:spcPts val="0"/>
              </a:spcAft>
              <a:buClr>
                <a:schemeClr val="lt1"/>
              </a:buClr>
              <a:buSzPts val="1800"/>
              <a:buNone/>
              <a:defRPr sz="1800">
                <a:solidFill>
                  <a:schemeClr val="lt1"/>
                </a:solidFill>
              </a:defRPr>
            </a:lvl2pPr>
            <a:lvl3pPr marL="1371600" lvl="2" indent="-228600" algn="l" rtl="0">
              <a:lnSpc>
                <a:spcPct val="90000"/>
              </a:lnSpc>
              <a:spcBef>
                <a:spcPts val="375"/>
              </a:spcBef>
              <a:spcAft>
                <a:spcPts val="0"/>
              </a:spcAft>
              <a:buClr>
                <a:schemeClr val="lt1"/>
              </a:buClr>
              <a:buSzPts val="1600"/>
              <a:buNone/>
              <a:defRPr sz="1600">
                <a:solidFill>
                  <a:schemeClr val="lt1"/>
                </a:solidFill>
              </a:defRPr>
            </a:lvl3pPr>
            <a:lvl4pPr marL="1828800" lvl="3" indent="-228600" algn="l" rtl="0">
              <a:lnSpc>
                <a:spcPct val="90000"/>
              </a:lnSpc>
              <a:spcBef>
                <a:spcPts val="375"/>
              </a:spcBef>
              <a:spcAft>
                <a:spcPts val="0"/>
              </a:spcAft>
              <a:buClr>
                <a:schemeClr val="lt1"/>
              </a:buClr>
              <a:buSzPts val="1400"/>
              <a:buNone/>
              <a:defRPr sz="1400">
                <a:solidFill>
                  <a:schemeClr val="lt1"/>
                </a:solidFill>
              </a:defRPr>
            </a:lvl4pPr>
            <a:lvl5pPr marL="2286000" lvl="4" indent="-228600" algn="l" rtl="0">
              <a:lnSpc>
                <a:spcPct val="90000"/>
              </a:lnSpc>
              <a:spcBef>
                <a:spcPts val="375"/>
              </a:spcBef>
              <a:spcAft>
                <a:spcPts val="0"/>
              </a:spcAft>
              <a:buClr>
                <a:schemeClr val="lt1"/>
              </a:buClr>
              <a:buSzPts val="1200"/>
              <a:buNone/>
              <a:defRPr sz="1200">
                <a:solidFill>
                  <a:schemeClr val="lt1"/>
                </a:solidFill>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43" name="Google Shape;143;p13"/>
          <p:cNvSpPr txBox="1"/>
          <p:nvPr/>
        </p:nvSpPr>
        <p:spPr>
          <a:xfrm>
            <a:off x="685800" y="3828944"/>
            <a:ext cx="3429000" cy="531900"/>
          </a:xfrm>
          <a:prstGeom prst="rect">
            <a:avLst/>
          </a:prstGeom>
          <a:noFill/>
          <a:ln>
            <a:noFill/>
          </a:ln>
          <a:effectLst>
            <a:outerShdw blurRad="254000" algn="tl" rotWithShape="0">
              <a:srgbClr val="000000">
                <a:alpha val="40000"/>
              </a:srgbClr>
            </a:outerShdw>
          </a:effectLst>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lt1"/>
              </a:buClr>
              <a:buSzPts val="1600"/>
              <a:buFont typeface="Arial"/>
              <a:buNone/>
            </a:pPr>
            <a:endParaRPr sz="1600" b="0" i="0" u="none" strike="noStrike" cap="none">
              <a:solidFill>
                <a:schemeClr val="lt1"/>
              </a:solidFill>
              <a:latin typeface="Arial"/>
              <a:ea typeface="Arial"/>
              <a:cs typeface="Arial"/>
              <a:sym typeface="Arial"/>
            </a:endParaRPr>
          </a:p>
        </p:txBody>
      </p:sp>
      <p:sp>
        <p:nvSpPr>
          <p:cNvPr id="144" name="Google Shape;144;p13"/>
          <p:cNvSpPr/>
          <p:nvPr/>
        </p:nvSpPr>
        <p:spPr>
          <a:xfrm>
            <a:off x="236760" y="1719943"/>
            <a:ext cx="5542200" cy="2640900"/>
          </a:xfrm>
          <a:prstGeom prst="rect">
            <a:avLst/>
          </a:prstGeom>
          <a:solidFill>
            <a:schemeClr val="lt2">
              <a:alpha val="81960"/>
            </a:schemeClr>
          </a:solidFill>
          <a:ln>
            <a:noFill/>
          </a:ln>
        </p:spPr>
        <p:txBody>
          <a:bodyPr spcFirstLastPara="1" wrap="square" lIns="182875" tIns="137150" rIns="182875" bIns="91425" anchor="t"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45" name="Google Shape;145;p13"/>
          <p:cNvSpPr txBox="1">
            <a:spLocks noGrp="1"/>
          </p:cNvSpPr>
          <p:nvPr>
            <p:ph type="ctrTitle"/>
          </p:nvPr>
        </p:nvSpPr>
        <p:spPr>
          <a:xfrm>
            <a:off x="685800" y="2013865"/>
            <a:ext cx="4485000" cy="895800"/>
          </a:xfrm>
          <a:prstGeom prst="rect">
            <a:avLst/>
          </a:prstGeom>
          <a:noFill/>
          <a:ln>
            <a:noFill/>
          </a:ln>
          <a:effectLst>
            <a:outerShdw blurRad="254000" algn="tl" rotWithShape="0">
              <a:srgbClr val="000000">
                <a:alpha val="20000"/>
              </a:srgbClr>
            </a:outerShdw>
          </a:effectLst>
        </p:spPr>
        <p:txBody>
          <a:bodyPr spcFirstLastPara="1" wrap="square" lIns="91425" tIns="45700" rIns="91425" bIns="45700" anchor="b" anchorCtr="0">
            <a:noAutofit/>
          </a:bodyPr>
          <a:lstStyle>
            <a:lvl1pPr lvl="0" algn="l" rtl="0">
              <a:lnSpc>
                <a:spcPct val="90000"/>
              </a:lnSpc>
              <a:spcBef>
                <a:spcPts val="0"/>
              </a:spcBef>
              <a:spcAft>
                <a:spcPts val="0"/>
              </a:spcAft>
              <a:buClr>
                <a:schemeClr val="lt1"/>
              </a:buClr>
              <a:buSzPts val="2000"/>
              <a:buFont typeface="Avenir"/>
              <a:buNone/>
              <a:defRPr sz="2000" b="1">
                <a:solidFill>
                  <a:schemeClr val="l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cxnSp>
        <p:nvCxnSpPr>
          <p:cNvPr id="146" name="Google Shape;146;p13"/>
          <p:cNvCxnSpPr/>
          <p:nvPr/>
        </p:nvCxnSpPr>
        <p:spPr>
          <a:xfrm>
            <a:off x="746760" y="3071361"/>
            <a:ext cx="1148700" cy="0"/>
          </a:xfrm>
          <a:prstGeom prst="straightConnector1">
            <a:avLst/>
          </a:prstGeom>
          <a:noFill/>
          <a:ln w="19050" cap="flat" cmpd="sng">
            <a:solidFill>
              <a:srgbClr val="FFFFFF"/>
            </a:solidFill>
            <a:prstDash val="solid"/>
            <a:round/>
            <a:headEnd type="none" w="sm" len="sm"/>
            <a:tailEnd type="none" w="sm" len="sm"/>
          </a:ln>
          <a:effectLst>
            <a:outerShdw blurRad="254000" algn="tl" rotWithShape="0">
              <a:srgbClr val="000000">
                <a:alpha val="40000"/>
              </a:srgbClr>
            </a:outerShdw>
          </a:effectLst>
        </p:spPr>
      </p:cxnSp>
      <p:sp>
        <p:nvSpPr>
          <p:cNvPr id="147" name="Google Shape;147;p13"/>
          <p:cNvSpPr txBox="1">
            <a:spLocks noGrp="1"/>
          </p:cNvSpPr>
          <p:nvPr>
            <p:ph type="subTitle" idx="2"/>
          </p:nvPr>
        </p:nvSpPr>
        <p:spPr>
          <a:xfrm>
            <a:off x="685800" y="3233181"/>
            <a:ext cx="3429000" cy="341400"/>
          </a:xfrm>
          <a:prstGeom prst="rect">
            <a:avLst/>
          </a:prstGeom>
          <a:noFill/>
          <a:ln>
            <a:noFill/>
          </a:ln>
          <a:effectLst>
            <a:outerShdw blurRad="254000" algn="tl" rotWithShape="0">
              <a:srgbClr val="000000">
                <a:alpha val="40000"/>
              </a:srgbClr>
            </a:outerShdw>
          </a:effectLst>
        </p:spPr>
        <p:txBody>
          <a:bodyPr spcFirstLastPara="1" wrap="square" lIns="91425" tIns="45700" rIns="91425" bIns="45700" anchor="t" anchorCtr="0">
            <a:normAutofit/>
          </a:bodyPr>
          <a:lstStyle>
            <a:lvl1pPr lvl="0" algn="l" rtl="0">
              <a:lnSpc>
                <a:spcPct val="90000"/>
              </a:lnSpc>
              <a:spcBef>
                <a:spcPts val="750"/>
              </a:spcBef>
              <a:spcAft>
                <a:spcPts val="0"/>
              </a:spcAft>
              <a:buClr>
                <a:schemeClr val="lt1"/>
              </a:buClr>
              <a:buSzPts val="1600"/>
              <a:buNone/>
              <a:defRPr sz="1600">
                <a:solidFill>
                  <a:schemeClr val="lt1"/>
                </a:solidFill>
              </a:defRPr>
            </a:lvl1pPr>
            <a:lvl2pPr lvl="1" algn="ctr" rtl="0">
              <a:lnSpc>
                <a:spcPct val="90000"/>
              </a:lnSpc>
              <a:spcBef>
                <a:spcPts val="375"/>
              </a:spcBef>
              <a:spcAft>
                <a:spcPts val="0"/>
              </a:spcAft>
              <a:buClr>
                <a:srgbClr val="888888"/>
              </a:buClr>
              <a:buSzPts val="1800"/>
              <a:buNone/>
              <a:defRPr>
                <a:solidFill>
                  <a:srgbClr val="888888"/>
                </a:solidFill>
              </a:defRPr>
            </a:lvl2pPr>
            <a:lvl3pPr lvl="2" algn="ctr" rtl="0">
              <a:lnSpc>
                <a:spcPct val="90000"/>
              </a:lnSpc>
              <a:spcBef>
                <a:spcPts val="375"/>
              </a:spcBef>
              <a:spcAft>
                <a:spcPts val="0"/>
              </a:spcAft>
              <a:buClr>
                <a:srgbClr val="888888"/>
              </a:buClr>
              <a:buSzPts val="1500"/>
              <a:buNone/>
              <a:defRPr>
                <a:solidFill>
                  <a:srgbClr val="888888"/>
                </a:solidFill>
              </a:defRPr>
            </a:lvl3pPr>
            <a:lvl4pPr lvl="3" algn="ctr" rtl="0">
              <a:lnSpc>
                <a:spcPct val="90000"/>
              </a:lnSpc>
              <a:spcBef>
                <a:spcPts val="375"/>
              </a:spcBef>
              <a:spcAft>
                <a:spcPts val="0"/>
              </a:spcAft>
              <a:buClr>
                <a:srgbClr val="888888"/>
              </a:buClr>
              <a:buSzPts val="1350"/>
              <a:buNone/>
              <a:defRPr>
                <a:solidFill>
                  <a:srgbClr val="888888"/>
                </a:solidFill>
              </a:defRPr>
            </a:lvl4pPr>
            <a:lvl5pPr lvl="4" algn="ctr" rtl="0">
              <a:lnSpc>
                <a:spcPct val="90000"/>
              </a:lnSpc>
              <a:spcBef>
                <a:spcPts val="375"/>
              </a:spcBef>
              <a:spcAft>
                <a:spcPts val="0"/>
              </a:spcAft>
              <a:buClr>
                <a:srgbClr val="888888"/>
              </a:buClr>
              <a:buSzPts val="1350"/>
              <a:buNone/>
              <a:defRPr>
                <a:solidFill>
                  <a:srgbClr val="888888"/>
                </a:solidFill>
              </a:defRPr>
            </a:lvl5pPr>
            <a:lvl6pPr lvl="5" algn="ctr" rtl="0">
              <a:lnSpc>
                <a:spcPct val="90000"/>
              </a:lnSpc>
              <a:spcBef>
                <a:spcPts val="375"/>
              </a:spcBef>
              <a:spcAft>
                <a:spcPts val="0"/>
              </a:spcAft>
              <a:buClr>
                <a:srgbClr val="888888"/>
              </a:buClr>
              <a:buSzPts val="1350"/>
              <a:buNone/>
              <a:defRPr>
                <a:solidFill>
                  <a:srgbClr val="888888"/>
                </a:solidFill>
              </a:defRPr>
            </a:lvl6pPr>
            <a:lvl7pPr lvl="6" algn="ctr" rtl="0">
              <a:lnSpc>
                <a:spcPct val="90000"/>
              </a:lnSpc>
              <a:spcBef>
                <a:spcPts val="375"/>
              </a:spcBef>
              <a:spcAft>
                <a:spcPts val="0"/>
              </a:spcAft>
              <a:buClr>
                <a:srgbClr val="888888"/>
              </a:buClr>
              <a:buSzPts val="1350"/>
              <a:buNone/>
              <a:defRPr>
                <a:solidFill>
                  <a:srgbClr val="888888"/>
                </a:solidFill>
              </a:defRPr>
            </a:lvl7pPr>
            <a:lvl8pPr lvl="7" algn="ctr" rtl="0">
              <a:lnSpc>
                <a:spcPct val="90000"/>
              </a:lnSpc>
              <a:spcBef>
                <a:spcPts val="375"/>
              </a:spcBef>
              <a:spcAft>
                <a:spcPts val="0"/>
              </a:spcAft>
              <a:buClr>
                <a:srgbClr val="888888"/>
              </a:buClr>
              <a:buSzPts val="1350"/>
              <a:buNone/>
              <a:defRPr>
                <a:solidFill>
                  <a:srgbClr val="888888"/>
                </a:solidFill>
              </a:defRPr>
            </a:lvl8pPr>
            <a:lvl9pPr lvl="8" algn="ctr" rtl="0">
              <a:lnSpc>
                <a:spcPct val="90000"/>
              </a:lnSpc>
              <a:spcBef>
                <a:spcPts val="375"/>
              </a:spcBef>
              <a:spcAft>
                <a:spcPts val="0"/>
              </a:spcAft>
              <a:buClr>
                <a:srgbClr val="888888"/>
              </a:buClr>
              <a:buSzPts val="1350"/>
              <a:buNone/>
              <a:defRPr>
                <a:solidFill>
                  <a:srgbClr val="888888"/>
                </a:solidFill>
              </a:defRPr>
            </a:lvl9pPr>
          </a:lstStyle>
          <a:p>
            <a:endParaRPr/>
          </a:p>
        </p:txBody>
      </p:sp>
      <p:sp>
        <p:nvSpPr>
          <p:cNvPr id="148" name="Google Shape;148;p13"/>
          <p:cNvSpPr txBox="1"/>
          <p:nvPr/>
        </p:nvSpPr>
        <p:spPr>
          <a:xfrm>
            <a:off x="685800" y="3620636"/>
            <a:ext cx="4121100" cy="357300"/>
          </a:xfrm>
          <a:prstGeom prst="rect">
            <a:avLst/>
          </a:prstGeom>
          <a:noFill/>
          <a:ln>
            <a:noFill/>
          </a:ln>
          <a:effectLst>
            <a:outerShdw blurRad="254000" algn="tl" rotWithShape="0">
              <a:srgbClr val="000000">
                <a:alpha val="20000"/>
              </a:srgbClr>
            </a:outerShdw>
          </a:effectLst>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lt1"/>
              </a:buClr>
              <a:buSzPts val="1600"/>
              <a:buFont typeface="Avenir"/>
              <a:buNone/>
            </a:pPr>
            <a:r>
              <a:rPr lang="en-US" sz="1600" b="1" i="0" u="none" strike="noStrike" cap="none">
                <a:solidFill>
                  <a:schemeClr val="lt1"/>
                </a:solidFill>
                <a:latin typeface="Avenir"/>
                <a:ea typeface="Avenir"/>
                <a:cs typeface="Avenir"/>
                <a:sym typeface="Avenir"/>
              </a:rPr>
              <a:t>www.siaedge.com</a:t>
            </a:r>
            <a:endParaRPr sz="1600" b="1" i="0" u="none" strike="noStrike" cap="none">
              <a:solidFill>
                <a:schemeClr val="lt1"/>
              </a:solidFill>
              <a:latin typeface="Avenir"/>
              <a:ea typeface="Avenir"/>
              <a:cs typeface="Avenir"/>
              <a:sym typeface="Avenir"/>
            </a:endParaRPr>
          </a:p>
        </p:txBody>
      </p:sp>
      <p:pic>
        <p:nvPicPr>
          <p:cNvPr id="149" name="Google Shape;149;p13"/>
          <p:cNvPicPr preferRelativeResize="0"/>
          <p:nvPr/>
        </p:nvPicPr>
        <p:blipFill rotWithShape="1">
          <a:blip r:embed="rId3">
            <a:alphaModFix/>
          </a:blip>
          <a:srcRect/>
          <a:stretch/>
        </p:blipFill>
        <p:spPr>
          <a:xfrm>
            <a:off x="685800" y="528123"/>
            <a:ext cx="1562099" cy="774648"/>
          </a:xfrm>
          <a:prstGeom prst="rect">
            <a:avLst/>
          </a:prstGeom>
          <a:noFill/>
          <a:ln>
            <a:noFill/>
          </a:ln>
          <a:effectLst>
            <a:outerShdw blurRad="254000" algn="tl" rotWithShape="0">
              <a:srgbClr val="000000">
                <a:alpha val="20000"/>
              </a:srgbClr>
            </a:outerShdw>
          </a:effectLst>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2_Closing Slide">
  <p:cSld name="2_Closing Slide">
    <p:spTree>
      <p:nvGrpSpPr>
        <p:cNvPr id="1" name="Shape 150"/>
        <p:cNvGrpSpPr/>
        <p:nvPr/>
      </p:nvGrpSpPr>
      <p:grpSpPr>
        <a:xfrm>
          <a:off x="0" y="0"/>
          <a:ext cx="0" cy="0"/>
          <a:chOff x="0" y="0"/>
          <a:chExt cx="0" cy="0"/>
        </a:xfrm>
      </p:grpSpPr>
      <p:pic>
        <p:nvPicPr>
          <p:cNvPr id="151" name="Google Shape;151;p14"/>
          <p:cNvPicPr preferRelativeResize="0"/>
          <p:nvPr/>
        </p:nvPicPr>
        <p:blipFill rotWithShape="1">
          <a:blip r:embed="rId2">
            <a:alphaModFix/>
          </a:blip>
          <a:srcRect t="7728" b="7719"/>
          <a:stretch/>
        </p:blipFill>
        <p:spPr>
          <a:xfrm>
            <a:off x="237067" y="157834"/>
            <a:ext cx="8669865" cy="4876801"/>
          </a:xfrm>
          <a:prstGeom prst="rect">
            <a:avLst/>
          </a:prstGeom>
          <a:noFill/>
          <a:ln>
            <a:noFill/>
          </a:ln>
        </p:spPr>
      </p:pic>
      <p:pic>
        <p:nvPicPr>
          <p:cNvPr id="152" name="Google Shape;152;p14"/>
          <p:cNvPicPr preferRelativeResize="0"/>
          <p:nvPr/>
        </p:nvPicPr>
        <p:blipFill rotWithShape="1">
          <a:blip r:embed="rId3">
            <a:alphaModFix/>
          </a:blip>
          <a:srcRect/>
          <a:stretch/>
        </p:blipFill>
        <p:spPr>
          <a:xfrm>
            <a:off x="746759" y="549958"/>
            <a:ext cx="1434466" cy="711354"/>
          </a:xfrm>
          <a:prstGeom prst="rect">
            <a:avLst/>
          </a:prstGeom>
          <a:noFill/>
          <a:ln>
            <a:noFill/>
          </a:ln>
        </p:spPr>
      </p:pic>
      <p:sp>
        <p:nvSpPr>
          <p:cNvPr id="153" name="Google Shape;153;p14"/>
          <p:cNvSpPr/>
          <p:nvPr/>
        </p:nvSpPr>
        <p:spPr>
          <a:xfrm>
            <a:off x="240993" y="1800226"/>
            <a:ext cx="4941600" cy="2162100"/>
          </a:xfrm>
          <a:prstGeom prst="rect">
            <a:avLst/>
          </a:prstGeom>
          <a:solidFill>
            <a:schemeClr val="lt2">
              <a:alpha val="81960"/>
            </a:schemeClr>
          </a:solidFill>
          <a:ln>
            <a:noFill/>
          </a:ln>
        </p:spPr>
        <p:txBody>
          <a:bodyPr spcFirstLastPara="1" wrap="square" lIns="182875" tIns="137150" rIns="182875" bIns="91425" anchor="t"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54" name="Google Shape;154;p14"/>
          <p:cNvSpPr txBox="1">
            <a:spLocks noGrp="1"/>
          </p:cNvSpPr>
          <p:nvPr>
            <p:ph type="subTitle" idx="1"/>
          </p:nvPr>
        </p:nvSpPr>
        <p:spPr>
          <a:xfrm>
            <a:off x="651933" y="2430868"/>
            <a:ext cx="3429000" cy="1209900"/>
          </a:xfrm>
          <a:prstGeom prst="rect">
            <a:avLst/>
          </a:prstGeom>
          <a:noFill/>
          <a:ln>
            <a:noFill/>
          </a:ln>
          <a:effectLst>
            <a:outerShdw blurRad="254000" algn="tl" rotWithShape="0">
              <a:srgbClr val="000000">
                <a:alpha val="40000"/>
              </a:srgbClr>
            </a:outerShdw>
          </a:effectLst>
        </p:spPr>
        <p:txBody>
          <a:bodyPr spcFirstLastPara="1" wrap="square" lIns="91425" tIns="45700" rIns="91425" bIns="45700" anchor="t" anchorCtr="0">
            <a:normAutofit/>
          </a:bodyPr>
          <a:lstStyle>
            <a:lvl1pPr lvl="0" algn="l" rtl="0">
              <a:lnSpc>
                <a:spcPct val="90000"/>
              </a:lnSpc>
              <a:spcBef>
                <a:spcPts val="750"/>
              </a:spcBef>
              <a:spcAft>
                <a:spcPts val="0"/>
              </a:spcAft>
              <a:buClr>
                <a:schemeClr val="lt1"/>
              </a:buClr>
              <a:buSzPts val="2000"/>
              <a:buNone/>
              <a:defRPr sz="2000" b="1">
                <a:solidFill>
                  <a:schemeClr val="lt1"/>
                </a:solidFill>
              </a:defRPr>
            </a:lvl1pPr>
            <a:lvl2pPr lvl="1" algn="ctr" rtl="0">
              <a:lnSpc>
                <a:spcPct val="90000"/>
              </a:lnSpc>
              <a:spcBef>
                <a:spcPts val="375"/>
              </a:spcBef>
              <a:spcAft>
                <a:spcPts val="0"/>
              </a:spcAft>
              <a:buClr>
                <a:srgbClr val="888888"/>
              </a:buClr>
              <a:buSzPts val="1800"/>
              <a:buNone/>
              <a:defRPr>
                <a:solidFill>
                  <a:srgbClr val="888888"/>
                </a:solidFill>
              </a:defRPr>
            </a:lvl2pPr>
            <a:lvl3pPr lvl="2" algn="ctr" rtl="0">
              <a:lnSpc>
                <a:spcPct val="90000"/>
              </a:lnSpc>
              <a:spcBef>
                <a:spcPts val="375"/>
              </a:spcBef>
              <a:spcAft>
                <a:spcPts val="0"/>
              </a:spcAft>
              <a:buClr>
                <a:srgbClr val="888888"/>
              </a:buClr>
              <a:buSzPts val="1500"/>
              <a:buNone/>
              <a:defRPr>
                <a:solidFill>
                  <a:srgbClr val="888888"/>
                </a:solidFill>
              </a:defRPr>
            </a:lvl3pPr>
            <a:lvl4pPr lvl="3" algn="ctr" rtl="0">
              <a:lnSpc>
                <a:spcPct val="90000"/>
              </a:lnSpc>
              <a:spcBef>
                <a:spcPts val="375"/>
              </a:spcBef>
              <a:spcAft>
                <a:spcPts val="0"/>
              </a:spcAft>
              <a:buClr>
                <a:srgbClr val="888888"/>
              </a:buClr>
              <a:buSzPts val="1350"/>
              <a:buNone/>
              <a:defRPr>
                <a:solidFill>
                  <a:srgbClr val="888888"/>
                </a:solidFill>
              </a:defRPr>
            </a:lvl4pPr>
            <a:lvl5pPr lvl="4" algn="ctr" rtl="0">
              <a:lnSpc>
                <a:spcPct val="90000"/>
              </a:lnSpc>
              <a:spcBef>
                <a:spcPts val="375"/>
              </a:spcBef>
              <a:spcAft>
                <a:spcPts val="0"/>
              </a:spcAft>
              <a:buClr>
                <a:srgbClr val="888888"/>
              </a:buClr>
              <a:buSzPts val="1350"/>
              <a:buNone/>
              <a:defRPr>
                <a:solidFill>
                  <a:srgbClr val="888888"/>
                </a:solidFill>
              </a:defRPr>
            </a:lvl5pPr>
            <a:lvl6pPr lvl="5" algn="ctr" rtl="0">
              <a:lnSpc>
                <a:spcPct val="90000"/>
              </a:lnSpc>
              <a:spcBef>
                <a:spcPts val="375"/>
              </a:spcBef>
              <a:spcAft>
                <a:spcPts val="0"/>
              </a:spcAft>
              <a:buClr>
                <a:srgbClr val="888888"/>
              </a:buClr>
              <a:buSzPts val="1350"/>
              <a:buNone/>
              <a:defRPr>
                <a:solidFill>
                  <a:srgbClr val="888888"/>
                </a:solidFill>
              </a:defRPr>
            </a:lvl6pPr>
            <a:lvl7pPr lvl="6" algn="ctr" rtl="0">
              <a:lnSpc>
                <a:spcPct val="90000"/>
              </a:lnSpc>
              <a:spcBef>
                <a:spcPts val="375"/>
              </a:spcBef>
              <a:spcAft>
                <a:spcPts val="0"/>
              </a:spcAft>
              <a:buClr>
                <a:srgbClr val="888888"/>
              </a:buClr>
              <a:buSzPts val="1350"/>
              <a:buNone/>
              <a:defRPr>
                <a:solidFill>
                  <a:srgbClr val="888888"/>
                </a:solidFill>
              </a:defRPr>
            </a:lvl7pPr>
            <a:lvl8pPr lvl="7" algn="ctr" rtl="0">
              <a:lnSpc>
                <a:spcPct val="90000"/>
              </a:lnSpc>
              <a:spcBef>
                <a:spcPts val="375"/>
              </a:spcBef>
              <a:spcAft>
                <a:spcPts val="0"/>
              </a:spcAft>
              <a:buClr>
                <a:srgbClr val="888888"/>
              </a:buClr>
              <a:buSzPts val="1350"/>
              <a:buNone/>
              <a:defRPr>
                <a:solidFill>
                  <a:srgbClr val="888888"/>
                </a:solidFill>
              </a:defRPr>
            </a:lvl8pPr>
            <a:lvl9pPr lvl="8" algn="ctr" rtl="0">
              <a:lnSpc>
                <a:spcPct val="90000"/>
              </a:lnSpc>
              <a:spcBef>
                <a:spcPts val="375"/>
              </a:spcBef>
              <a:spcAft>
                <a:spcPts val="0"/>
              </a:spcAft>
              <a:buClr>
                <a:srgbClr val="888888"/>
              </a:buClr>
              <a:buSzPts val="1350"/>
              <a:buNone/>
              <a:defRPr>
                <a:solidFill>
                  <a:srgbClr val="888888"/>
                </a:solidFill>
              </a:defRPr>
            </a:lvl9pPr>
          </a:lstStyle>
          <a:p>
            <a:endParaRPr/>
          </a:p>
        </p:txBody>
      </p:sp>
      <p:cxnSp>
        <p:nvCxnSpPr>
          <p:cNvPr id="155" name="Google Shape;155;p14"/>
          <p:cNvCxnSpPr/>
          <p:nvPr/>
        </p:nvCxnSpPr>
        <p:spPr>
          <a:xfrm>
            <a:off x="712893" y="2219620"/>
            <a:ext cx="320100" cy="0"/>
          </a:xfrm>
          <a:prstGeom prst="straightConnector1">
            <a:avLst/>
          </a:prstGeom>
          <a:noFill/>
          <a:ln w="19050" cap="flat" cmpd="sng">
            <a:solidFill>
              <a:srgbClr val="FFFFFF"/>
            </a:solidFill>
            <a:prstDash val="solid"/>
            <a:round/>
            <a:headEnd type="none" w="sm" len="sm"/>
            <a:tailEnd type="none" w="sm" len="sm"/>
          </a:ln>
          <a:effectLst>
            <a:outerShdw blurRad="254000" algn="tl" rotWithShape="0">
              <a:srgbClr val="000000">
                <a:alpha val="40000"/>
              </a:srgbClr>
            </a:outerShdw>
          </a:effectLst>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3_Closing Slide">
  <p:cSld name="3_Closing Slide">
    <p:spTree>
      <p:nvGrpSpPr>
        <p:cNvPr id="1" name="Shape 156"/>
        <p:cNvGrpSpPr/>
        <p:nvPr/>
      </p:nvGrpSpPr>
      <p:grpSpPr>
        <a:xfrm>
          <a:off x="0" y="0"/>
          <a:ext cx="0" cy="0"/>
          <a:chOff x="0" y="0"/>
          <a:chExt cx="0" cy="0"/>
        </a:xfrm>
      </p:grpSpPr>
      <p:pic>
        <p:nvPicPr>
          <p:cNvPr id="157" name="Google Shape;157;p15"/>
          <p:cNvPicPr preferRelativeResize="0"/>
          <p:nvPr/>
        </p:nvPicPr>
        <p:blipFill rotWithShape="1">
          <a:blip r:embed="rId2">
            <a:alphaModFix/>
          </a:blip>
          <a:srcRect r="-310" b="24471"/>
          <a:stretch/>
        </p:blipFill>
        <p:spPr>
          <a:xfrm>
            <a:off x="231648" y="163510"/>
            <a:ext cx="8668514" cy="4893889"/>
          </a:xfrm>
          <a:prstGeom prst="rect">
            <a:avLst/>
          </a:prstGeom>
          <a:noFill/>
          <a:ln>
            <a:noFill/>
          </a:ln>
        </p:spPr>
      </p:pic>
      <p:pic>
        <p:nvPicPr>
          <p:cNvPr id="158" name="Google Shape;158;p15"/>
          <p:cNvPicPr preferRelativeResize="0"/>
          <p:nvPr/>
        </p:nvPicPr>
        <p:blipFill rotWithShape="1">
          <a:blip r:embed="rId3">
            <a:alphaModFix/>
          </a:blip>
          <a:srcRect/>
          <a:stretch/>
        </p:blipFill>
        <p:spPr>
          <a:xfrm>
            <a:off x="746760" y="626158"/>
            <a:ext cx="1130556" cy="560645"/>
          </a:xfrm>
          <a:prstGeom prst="rect">
            <a:avLst/>
          </a:prstGeom>
          <a:noFill/>
          <a:ln>
            <a:noFill/>
          </a:ln>
        </p:spPr>
      </p:pic>
      <p:sp>
        <p:nvSpPr>
          <p:cNvPr id="159" name="Google Shape;159;p15"/>
          <p:cNvSpPr/>
          <p:nvPr/>
        </p:nvSpPr>
        <p:spPr>
          <a:xfrm>
            <a:off x="227235" y="1800226"/>
            <a:ext cx="4941600" cy="2162100"/>
          </a:xfrm>
          <a:prstGeom prst="rect">
            <a:avLst/>
          </a:prstGeom>
          <a:solidFill>
            <a:schemeClr val="lt2">
              <a:alpha val="81960"/>
            </a:schemeClr>
          </a:solidFill>
          <a:ln>
            <a:noFill/>
          </a:ln>
        </p:spPr>
        <p:txBody>
          <a:bodyPr spcFirstLastPara="1" wrap="square" lIns="182875" tIns="137150" rIns="182875" bIns="91425" anchor="t"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60" name="Google Shape;160;p15"/>
          <p:cNvSpPr txBox="1">
            <a:spLocks noGrp="1"/>
          </p:cNvSpPr>
          <p:nvPr>
            <p:ph type="subTitle" idx="1"/>
          </p:nvPr>
        </p:nvSpPr>
        <p:spPr>
          <a:xfrm>
            <a:off x="685800" y="2430868"/>
            <a:ext cx="3429000" cy="1209900"/>
          </a:xfrm>
          <a:prstGeom prst="rect">
            <a:avLst/>
          </a:prstGeom>
          <a:noFill/>
          <a:ln>
            <a:noFill/>
          </a:ln>
          <a:effectLst>
            <a:outerShdw blurRad="254000" algn="tl" rotWithShape="0">
              <a:srgbClr val="000000">
                <a:alpha val="40000"/>
              </a:srgbClr>
            </a:outerShdw>
          </a:effectLst>
        </p:spPr>
        <p:txBody>
          <a:bodyPr spcFirstLastPara="1" wrap="square" lIns="91425" tIns="45700" rIns="91425" bIns="45700" anchor="t" anchorCtr="0">
            <a:normAutofit/>
          </a:bodyPr>
          <a:lstStyle>
            <a:lvl1pPr lvl="0" algn="l" rtl="0">
              <a:lnSpc>
                <a:spcPct val="90000"/>
              </a:lnSpc>
              <a:spcBef>
                <a:spcPts val="750"/>
              </a:spcBef>
              <a:spcAft>
                <a:spcPts val="0"/>
              </a:spcAft>
              <a:buClr>
                <a:schemeClr val="lt1"/>
              </a:buClr>
              <a:buSzPts val="2000"/>
              <a:buNone/>
              <a:defRPr sz="2000" b="1">
                <a:solidFill>
                  <a:schemeClr val="lt1"/>
                </a:solidFill>
              </a:defRPr>
            </a:lvl1pPr>
            <a:lvl2pPr lvl="1" algn="ctr" rtl="0">
              <a:lnSpc>
                <a:spcPct val="90000"/>
              </a:lnSpc>
              <a:spcBef>
                <a:spcPts val="375"/>
              </a:spcBef>
              <a:spcAft>
                <a:spcPts val="0"/>
              </a:spcAft>
              <a:buClr>
                <a:srgbClr val="888888"/>
              </a:buClr>
              <a:buSzPts val="1800"/>
              <a:buNone/>
              <a:defRPr>
                <a:solidFill>
                  <a:srgbClr val="888888"/>
                </a:solidFill>
              </a:defRPr>
            </a:lvl2pPr>
            <a:lvl3pPr lvl="2" algn="ctr" rtl="0">
              <a:lnSpc>
                <a:spcPct val="90000"/>
              </a:lnSpc>
              <a:spcBef>
                <a:spcPts val="375"/>
              </a:spcBef>
              <a:spcAft>
                <a:spcPts val="0"/>
              </a:spcAft>
              <a:buClr>
                <a:srgbClr val="888888"/>
              </a:buClr>
              <a:buSzPts val="1500"/>
              <a:buNone/>
              <a:defRPr>
                <a:solidFill>
                  <a:srgbClr val="888888"/>
                </a:solidFill>
              </a:defRPr>
            </a:lvl3pPr>
            <a:lvl4pPr lvl="3" algn="ctr" rtl="0">
              <a:lnSpc>
                <a:spcPct val="90000"/>
              </a:lnSpc>
              <a:spcBef>
                <a:spcPts val="375"/>
              </a:spcBef>
              <a:spcAft>
                <a:spcPts val="0"/>
              </a:spcAft>
              <a:buClr>
                <a:srgbClr val="888888"/>
              </a:buClr>
              <a:buSzPts val="1350"/>
              <a:buNone/>
              <a:defRPr>
                <a:solidFill>
                  <a:srgbClr val="888888"/>
                </a:solidFill>
              </a:defRPr>
            </a:lvl4pPr>
            <a:lvl5pPr lvl="4" algn="ctr" rtl="0">
              <a:lnSpc>
                <a:spcPct val="90000"/>
              </a:lnSpc>
              <a:spcBef>
                <a:spcPts val="375"/>
              </a:spcBef>
              <a:spcAft>
                <a:spcPts val="0"/>
              </a:spcAft>
              <a:buClr>
                <a:srgbClr val="888888"/>
              </a:buClr>
              <a:buSzPts val="1350"/>
              <a:buNone/>
              <a:defRPr>
                <a:solidFill>
                  <a:srgbClr val="888888"/>
                </a:solidFill>
              </a:defRPr>
            </a:lvl5pPr>
            <a:lvl6pPr lvl="5" algn="ctr" rtl="0">
              <a:lnSpc>
                <a:spcPct val="90000"/>
              </a:lnSpc>
              <a:spcBef>
                <a:spcPts val="375"/>
              </a:spcBef>
              <a:spcAft>
                <a:spcPts val="0"/>
              </a:spcAft>
              <a:buClr>
                <a:srgbClr val="888888"/>
              </a:buClr>
              <a:buSzPts val="1350"/>
              <a:buNone/>
              <a:defRPr>
                <a:solidFill>
                  <a:srgbClr val="888888"/>
                </a:solidFill>
              </a:defRPr>
            </a:lvl6pPr>
            <a:lvl7pPr lvl="6" algn="ctr" rtl="0">
              <a:lnSpc>
                <a:spcPct val="90000"/>
              </a:lnSpc>
              <a:spcBef>
                <a:spcPts val="375"/>
              </a:spcBef>
              <a:spcAft>
                <a:spcPts val="0"/>
              </a:spcAft>
              <a:buClr>
                <a:srgbClr val="888888"/>
              </a:buClr>
              <a:buSzPts val="1350"/>
              <a:buNone/>
              <a:defRPr>
                <a:solidFill>
                  <a:srgbClr val="888888"/>
                </a:solidFill>
              </a:defRPr>
            </a:lvl7pPr>
            <a:lvl8pPr lvl="7" algn="ctr" rtl="0">
              <a:lnSpc>
                <a:spcPct val="90000"/>
              </a:lnSpc>
              <a:spcBef>
                <a:spcPts val="375"/>
              </a:spcBef>
              <a:spcAft>
                <a:spcPts val="0"/>
              </a:spcAft>
              <a:buClr>
                <a:srgbClr val="888888"/>
              </a:buClr>
              <a:buSzPts val="1350"/>
              <a:buNone/>
              <a:defRPr>
                <a:solidFill>
                  <a:srgbClr val="888888"/>
                </a:solidFill>
              </a:defRPr>
            </a:lvl8pPr>
            <a:lvl9pPr lvl="8" algn="ctr" rtl="0">
              <a:lnSpc>
                <a:spcPct val="90000"/>
              </a:lnSpc>
              <a:spcBef>
                <a:spcPts val="375"/>
              </a:spcBef>
              <a:spcAft>
                <a:spcPts val="0"/>
              </a:spcAft>
              <a:buClr>
                <a:srgbClr val="888888"/>
              </a:buClr>
              <a:buSzPts val="1350"/>
              <a:buNone/>
              <a:defRPr>
                <a:solidFill>
                  <a:srgbClr val="888888"/>
                </a:solidFill>
              </a:defRPr>
            </a:lvl9pPr>
          </a:lstStyle>
          <a:p>
            <a:endParaRPr/>
          </a:p>
        </p:txBody>
      </p:sp>
      <p:cxnSp>
        <p:nvCxnSpPr>
          <p:cNvPr id="161" name="Google Shape;161;p15"/>
          <p:cNvCxnSpPr/>
          <p:nvPr/>
        </p:nvCxnSpPr>
        <p:spPr>
          <a:xfrm>
            <a:off x="746760" y="2219620"/>
            <a:ext cx="320100" cy="0"/>
          </a:xfrm>
          <a:prstGeom prst="straightConnector1">
            <a:avLst/>
          </a:prstGeom>
          <a:noFill/>
          <a:ln w="19050" cap="flat" cmpd="sng">
            <a:solidFill>
              <a:srgbClr val="FFFFFF"/>
            </a:solidFill>
            <a:prstDash val="solid"/>
            <a:round/>
            <a:headEnd type="none" w="sm" len="sm"/>
            <a:tailEnd type="none" w="sm" len="sm"/>
          </a:ln>
          <a:effectLst>
            <a:outerShdw blurRad="254000" algn="tl" rotWithShape="0">
              <a:srgbClr val="000000">
                <a:alpha val="40000"/>
              </a:srgbClr>
            </a:outerShdw>
          </a:effec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chemeClr val="lt1"/>
        </a:solidFill>
        <a:effectLst/>
      </p:bgPr>
    </p:bg>
    <p:spTree>
      <p:nvGrpSpPr>
        <p:cNvPr id="1" name="Shape 25"/>
        <p:cNvGrpSpPr/>
        <p:nvPr/>
      </p:nvGrpSpPr>
      <p:grpSpPr>
        <a:xfrm>
          <a:off x="0" y="0"/>
          <a:ext cx="0" cy="0"/>
          <a:chOff x="0" y="0"/>
          <a:chExt cx="0" cy="0"/>
        </a:xfrm>
      </p:grpSpPr>
      <p:sp>
        <p:nvSpPr>
          <p:cNvPr id="26" name="Google Shape;26;p3"/>
          <p:cNvSpPr txBox="1">
            <a:spLocks noGrp="1"/>
          </p:cNvSpPr>
          <p:nvPr>
            <p:ph type="title"/>
          </p:nvPr>
        </p:nvSpPr>
        <p:spPr>
          <a:xfrm>
            <a:off x="697333" y="634431"/>
            <a:ext cx="6431700" cy="424800"/>
          </a:xfrm>
          <a:prstGeom prst="rect">
            <a:avLst/>
          </a:prstGeom>
          <a:noFill/>
          <a:ln>
            <a:noFill/>
          </a:ln>
        </p:spPr>
        <p:txBody>
          <a:bodyPr spcFirstLastPara="1" wrap="square" lIns="91425" tIns="45700" rIns="91425" bIns="45700" anchor="t" anchorCtr="0">
            <a:spAutoFit/>
          </a:bodyPr>
          <a:lstStyle>
            <a:lvl1pPr lvl="0" algn="l" rtl="0">
              <a:lnSpc>
                <a:spcPct val="90000"/>
              </a:lnSpc>
              <a:spcBef>
                <a:spcPts val="0"/>
              </a:spcBef>
              <a:spcAft>
                <a:spcPts val="0"/>
              </a:spcAft>
              <a:buClr>
                <a:schemeClr val="lt2"/>
              </a:buClr>
              <a:buSzPts val="2400"/>
              <a:buFont typeface="Avenir"/>
              <a:buNone/>
              <a:defRPr sz="2400" b="1">
                <a:solidFill>
                  <a:schemeClr val="lt2"/>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7" name="Google Shape;27;p3"/>
          <p:cNvSpPr txBox="1">
            <a:spLocks noGrp="1"/>
          </p:cNvSpPr>
          <p:nvPr>
            <p:ph type="body" idx="1"/>
          </p:nvPr>
        </p:nvSpPr>
        <p:spPr>
          <a:xfrm>
            <a:off x="789275" y="1572125"/>
            <a:ext cx="6339300" cy="27147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lt2"/>
              </a:buClr>
              <a:buSzPts val="2000"/>
              <a:buFont typeface="Arial"/>
              <a:buNone/>
              <a:defRPr sz="2000" b="0">
                <a:solidFill>
                  <a:schemeClr val="lt2"/>
                </a:solidFill>
              </a:defRPr>
            </a:lvl1pPr>
            <a:lvl2pPr marL="914400" lvl="1" indent="-355600" algn="l" rtl="0">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rtl="0">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28" name="Google Shape;28;p3"/>
          <p:cNvSpPr txBox="1">
            <a:spLocks noGrp="1"/>
          </p:cNvSpPr>
          <p:nvPr>
            <p:ph type="sldNum" idx="12"/>
          </p:nvPr>
        </p:nvSpPr>
        <p:spPr>
          <a:xfrm>
            <a:off x="6829425" y="4844639"/>
            <a:ext cx="2133600" cy="1860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sz="900" b="0" i="0" u="none" strike="noStrike" cap="none">
                <a:solidFill>
                  <a:schemeClr val="dk2"/>
                </a:solidFill>
                <a:latin typeface="Avenir"/>
                <a:ea typeface="Avenir"/>
                <a:cs typeface="Avenir"/>
                <a:sym typeface="Avenir"/>
              </a:defRPr>
            </a:lvl1pPr>
            <a:lvl2pPr marL="0" lvl="1" indent="0" algn="r" rtl="0">
              <a:spcBef>
                <a:spcPts val="0"/>
              </a:spcBef>
              <a:buNone/>
              <a:defRPr sz="900" b="0" i="0" u="none" strike="noStrike" cap="none">
                <a:solidFill>
                  <a:schemeClr val="dk2"/>
                </a:solidFill>
                <a:latin typeface="Avenir"/>
                <a:ea typeface="Avenir"/>
                <a:cs typeface="Avenir"/>
                <a:sym typeface="Avenir"/>
              </a:defRPr>
            </a:lvl2pPr>
            <a:lvl3pPr marL="0" lvl="2" indent="0" algn="r" rtl="0">
              <a:spcBef>
                <a:spcPts val="0"/>
              </a:spcBef>
              <a:buNone/>
              <a:defRPr sz="900" b="0" i="0" u="none" strike="noStrike" cap="none">
                <a:solidFill>
                  <a:schemeClr val="dk2"/>
                </a:solidFill>
                <a:latin typeface="Avenir"/>
                <a:ea typeface="Avenir"/>
                <a:cs typeface="Avenir"/>
                <a:sym typeface="Avenir"/>
              </a:defRPr>
            </a:lvl3pPr>
            <a:lvl4pPr marL="0" lvl="3" indent="0" algn="r" rtl="0">
              <a:spcBef>
                <a:spcPts val="0"/>
              </a:spcBef>
              <a:buNone/>
              <a:defRPr sz="900" b="0" i="0" u="none" strike="noStrike" cap="none">
                <a:solidFill>
                  <a:schemeClr val="dk2"/>
                </a:solidFill>
                <a:latin typeface="Avenir"/>
                <a:ea typeface="Avenir"/>
                <a:cs typeface="Avenir"/>
                <a:sym typeface="Avenir"/>
              </a:defRPr>
            </a:lvl4pPr>
            <a:lvl5pPr marL="0" lvl="4" indent="0" algn="r" rtl="0">
              <a:spcBef>
                <a:spcPts val="0"/>
              </a:spcBef>
              <a:buNone/>
              <a:defRPr sz="900" b="0" i="0" u="none" strike="noStrike" cap="none">
                <a:solidFill>
                  <a:schemeClr val="dk2"/>
                </a:solidFill>
                <a:latin typeface="Avenir"/>
                <a:ea typeface="Avenir"/>
                <a:cs typeface="Avenir"/>
                <a:sym typeface="Avenir"/>
              </a:defRPr>
            </a:lvl5pPr>
            <a:lvl6pPr marL="0" lvl="5" indent="0" algn="r" rtl="0">
              <a:spcBef>
                <a:spcPts val="0"/>
              </a:spcBef>
              <a:buNone/>
              <a:defRPr sz="900" b="0" i="0" u="none" strike="noStrike" cap="none">
                <a:solidFill>
                  <a:schemeClr val="dk2"/>
                </a:solidFill>
                <a:latin typeface="Avenir"/>
                <a:ea typeface="Avenir"/>
                <a:cs typeface="Avenir"/>
                <a:sym typeface="Avenir"/>
              </a:defRPr>
            </a:lvl6pPr>
            <a:lvl7pPr marL="0" lvl="6" indent="0" algn="r" rtl="0">
              <a:spcBef>
                <a:spcPts val="0"/>
              </a:spcBef>
              <a:buNone/>
              <a:defRPr sz="900" b="0" i="0" u="none" strike="noStrike" cap="none">
                <a:solidFill>
                  <a:schemeClr val="dk2"/>
                </a:solidFill>
                <a:latin typeface="Avenir"/>
                <a:ea typeface="Avenir"/>
                <a:cs typeface="Avenir"/>
                <a:sym typeface="Avenir"/>
              </a:defRPr>
            </a:lvl7pPr>
            <a:lvl8pPr marL="0" lvl="7" indent="0" algn="r" rtl="0">
              <a:spcBef>
                <a:spcPts val="0"/>
              </a:spcBef>
              <a:buNone/>
              <a:defRPr sz="900" b="0" i="0" u="none" strike="noStrike" cap="none">
                <a:solidFill>
                  <a:schemeClr val="dk2"/>
                </a:solidFill>
                <a:latin typeface="Avenir"/>
                <a:ea typeface="Avenir"/>
                <a:cs typeface="Avenir"/>
                <a:sym typeface="Avenir"/>
              </a:defRPr>
            </a:lvl8pPr>
            <a:lvl9pPr marL="0" lvl="8" indent="0" algn="r" rtl="0">
              <a:spcBef>
                <a:spcPts val="0"/>
              </a:spcBef>
              <a:buNone/>
              <a:defRPr sz="900" b="0" i="0" u="none" strike="noStrike" cap="none">
                <a:solidFill>
                  <a:schemeClr val="dk2"/>
                </a:solidFill>
                <a:latin typeface="Avenir"/>
                <a:ea typeface="Avenir"/>
                <a:cs typeface="Avenir"/>
                <a:sym typeface="Avenir"/>
              </a:defRPr>
            </a:lvl9pPr>
          </a:lstStyle>
          <a:p>
            <a:pPr marL="0" lvl="0" indent="0" algn="r" rtl="0">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29" name="Google Shape;29;p3"/>
          <p:cNvCxnSpPr/>
          <p:nvPr/>
        </p:nvCxnSpPr>
        <p:spPr>
          <a:xfrm>
            <a:off x="1262716" y="1460386"/>
            <a:ext cx="0" cy="2024100"/>
          </a:xfrm>
          <a:prstGeom prst="straightConnector1">
            <a:avLst/>
          </a:prstGeom>
          <a:noFill/>
          <a:ln w="9525" cap="flat" cmpd="sng">
            <a:solidFill>
              <a:schemeClr val="lt2"/>
            </a:solidFill>
            <a:prstDash val="solid"/>
            <a:round/>
            <a:headEnd type="none" w="sm" len="sm"/>
            <a:tailEnd type="none" w="sm" len="sm"/>
          </a:ln>
        </p:spPr>
      </p:cxnSp>
      <p:cxnSp>
        <p:nvCxnSpPr>
          <p:cNvPr id="30" name="Google Shape;30;p3"/>
          <p:cNvCxnSpPr/>
          <p:nvPr/>
        </p:nvCxnSpPr>
        <p:spPr>
          <a:xfrm>
            <a:off x="696912" y="351878"/>
            <a:ext cx="7619400" cy="0"/>
          </a:xfrm>
          <a:prstGeom prst="straightConnector1">
            <a:avLst/>
          </a:prstGeom>
          <a:noFill/>
          <a:ln w="9525" cap="flat" cmpd="sng">
            <a:solidFill>
              <a:schemeClr val="lt2"/>
            </a:solidFill>
            <a:prstDash val="solid"/>
            <a:round/>
            <a:headEnd type="none" w="sm" len="sm"/>
            <a:tailEnd type="none" w="sm" len="sm"/>
          </a:ln>
        </p:spPr>
      </p:cxnSp>
      <p:cxnSp>
        <p:nvCxnSpPr>
          <p:cNvPr id="31" name="Google Shape;31;p3"/>
          <p:cNvCxnSpPr/>
          <p:nvPr/>
        </p:nvCxnSpPr>
        <p:spPr>
          <a:xfrm>
            <a:off x="696912" y="4931900"/>
            <a:ext cx="6849300" cy="0"/>
          </a:xfrm>
          <a:prstGeom prst="straightConnector1">
            <a:avLst/>
          </a:prstGeom>
          <a:noFill/>
          <a:ln w="9525" cap="flat" cmpd="sng">
            <a:solidFill>
              <a:schemeClr val="lt2"/>
            </a:solidFill>
            <a:prstDash val="solid"/>
            <a:round/>
            <a:headEnd type="none" w="sm" len="sm"/>
            <a:tailEnd type="none" w="sm" len="sm"/>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Divider">
  <p:cSld name="Section Divider">
    <p:bg>
      <p:bgPr>
        <a:solidFill>
          <a:schemeClr val="lt1"/>
        </a:solidFill>
        <a:effectLst/>
      </p:bgPr>
    </p:bg>
    <p:spTree>
      <p:nvGrpSpPr>
        <p:cNvPr id="1" name="Shape 32"/>
        <p:cNvGrpSpPr/>
        <p:nvPr/>
      </p:nvGrpSpPr>
      <p:grpSpPr>
        <a:xfrm>
          <a:off x="0" y="0"/>
          <a:ext cx="0" cy="0"/>
          <a:chOff x="0" y="0"/>
          <a:chExt cx="0" cy="0"/>
        </a:xfrm>
      </p:grpSpPr>
      <p:sp>
        <p:nvSpPr>
          <p:cNvPr id="33" name="Google Shape;33;p4"/>
          <p:cNvSpPr txBox="1">
            <a:spLocks noGrp="1"/>
          </p:cNvSpPr>
          <p:nvPr>
            <p:ph type="title"/>
          </p:nvPr>
        </p:nvSpPr>
        <p:spPr>
          <a:xfrm>
            <a:off x="697333" y="1067103"/>
            <a:ext cx="6431700" cy="480000"/>
          </a:xfrm>
          <a:prstGeom prst="rect">
            <a:avLst/>
          </a:prstGeom>
          <a:noFill/>
          <a:ln>
            <a:noFill/>
          </a:ln>
        </p:spPr>
        <p:txBody>
          <a:bodyPr spcFirstLastPara="1" wrap="square" lIns="91425" tIns="45700" rIns="91425" bIns="45700" anchor="t" anchorCtr="0">
            <a:spAutoFit/>
          </a:bodyPr>
          <a:lstStyle>
            <a:lvl1pPr lvl="0" algn="l" rtl="0">
              <a:lnSpc>
                <a:spcPct val="90000"/>
              </a:lnSpc>
              <a:spcBef>
                <a:spcPts val="0"/>
              </a:spcBef>
              <a:spcAft>
                <a:spcPts val="0"/>
              </a:spcAft>
              <a:buClr>
                <a:schemeClr val="lt2"/>
              </a:buClr>
              <a:buSzPts val="2800"/>
              <a:buFont typeface="Avenir"/>
              <a:buNone/>
              <a:defRPr sz="2800" b="1">
                <a:solidFill>
                  <a:schemeClr val="lt2"/>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6829425" y="4844639"/>
            <a:ext cx="2133600" cy="1860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sz="900" b="0" i="0" u="none" strike="noStrike" cap="none">
                <a:solidFill>
                  <a:schemeClr val="dk2"/>
                </a:solidFill>
                <a:latin typeface="Avenir"/>
                <a:ea typeface="Avenir"/>
                <a:cs typeface="Avenir"/>
                <a:sym typeface="Avenir"/>
              </a:defRPr>
            </a:lvl1pPr>
            <a:lvl2pPr marL="0" lvl="1" indent="0" algn="r" rtl="0">
              <a:spcBef>
                <a:spcPts val="0"/>
              </a:spcBef>
              <a:buNone/>
              <a:defRPr sz="900" b="0" i="0" u="none" strike="noStrike" cap="none">
                <a:solidFill>
                  <a:schemeClr val="dk2"/>
                </a:solidFill>
                <a:latin typeface="Avenir"/>
                <a:ea typeface="Avenir"/>
                <a:cs typeface="Avenir"/>
                <a:sym typeface="Avenir"/>
              </a:defRPr>
            </a:lvl2pPr>
            <a:lvl3pPr marL="0" lvl="2" indent="0" algn="r" rtl="0">
              <a:spcBef>
                <a:spcPts val="0"/>
              </a:spcBef>
              <a:buNone/>
              <a:defRPr sz="900" b="0" i="0" u="none" strike="noStrike" cap="none">
                <a:solidFill>
                  <a:schemeClr val="dk2"/>
                </a:solidFill>
                <a:latin typeface="Avenir"/>
                <a:ea typeface="Avenir"/>
                <a:cs typeface="Avenir"/>
                <a:sym typeface="Avenir"/>
              </a:defRPr>
            </a:lvl3pPr>
            <a:lvl4pPr marL="0" lvl="3" indent="0" algn="r" rtl="0">
              <a:spcBef>
                <a:spcPts val="0"/>
              </a:spcBef>
              <a:buNone/>
              <a:defRPr sz="900" b="0" i="0" u="none" strike="noStrike" cap="none">
                <a:solidFill>
                  <a:schemeClr val="dk2"/>
                </a:solidFill>
                <a:latin typeface="Avenir"/>
                <a:ea typeface="Avenir"/>
                <a:cs typeface="Avenir"/>
                <a:sym typeface="Avenir"/>
              </a:defRPr>
            </a:lvl4pPr>
            <a:lvl5pPr marL="0" lvl="4" indent="0" algn="r" rtl="0">
              <a:spcBef>
                <a:spcPts val="0"/>
              </a:spcBef>
              <a:buNone/>
              <a:defRPr sz="900" b="0" i="0" u="none" strike="noStrike" cap="none">
                <a:solidFill>
                  <a:schemeClr val="dk2"/>
                </a:solidFill>
                <a:latin typeface="Avenir"/>
                <a:ea typeface="Avenir"/>
                <a:cs typeface="Avenir"/>
                <a:sym typeface="Avenir"/>
              </a:defRPr>
            </a:lvl5pPr>
            <a:lvl6pPr marL="0" lvl="5" indent="0" algn="r" rtl="0">
              <a:spcBef>
                <a:spcPts val="0"/>
              </a:spcBef>
              <a:buNone/>
              <a:defRPr sz="900" b="0" i="0" u="none" strike="noStrike" cap="none">
                <a:solidFill>
                  <a:schemeClr val="dk2"/>
                </a:solidFill>
                <a:latin typeface="Avenir"/>
                <a:ea typeface="Avenir"/>
                <a:cs typeface="Avenir"/>
                <a:sym typeface="Avenir"/>
              </a:defRPr>
            </a:lvl6pPr>
            <a:lvl7pPr marL="0" lvl="6" indent="0" algn="r" rtl="0">
              <a:spcBef>
                <a:spcPts val="0"/>
              </a:spcBef>
              <a:buNone/>
              <a:defRPr sz="900" b="0" i="0" u="none" strike="noStrike" cap="none">
                <a:solidFill>
                  <a:schemeClr val="dk2"/>
                </a:solidFill>
                <a:latin typeface="Avenir"/>
                <a:ea typeface="Avenir"/>
                <a:cs typeface="Avenir"/>
                <a:sym typeface="Avenir"/>
              </a:defRPr>
            </a:lvl7pPr>
            <a:lvl8pPr marL="0" lvl="7" indent="0" algn="r" rtl="0">
              <a:spcBef>
                <a:spcPts val="0"/>
              </a:spcBef>
              <a:buNone/>
              <a:defRPr sz="900" b="0" i="0" u="none" strike="noStrike" cap="none">
                <a:solidFill>
                  <a:schemeClr val="dk2"/>
                </a:solidFill>
                <a:latin typeface="Avenir"/>
                <a:ea typeface="Avenir"/>
                <a:cs typeface="Avenir"/>
                <a:sym typeface="Avenir"/>
              </a:defRPr>
            </a:lvl8pPr>
            <a:lvl9pPr marL="0" lvl="8" indent="0" algn="r" rtl="0">
              <a:spcBef>
                <a:spcPts val="0"/>
              </a:spcBef>
              <a:buNone/>
              <a:defRPr sz="900" b="0" i="0" u="none" strike="noStrike" cap="none">
                <a:solidFill>
                  <a:schemeClr val="dk2"/>
                </a:solidFill>
                <a:latin typeface="Avenir"/>
                <a:ea typeface="Avenir"/>
                <a:cs typeface="Avenir"/>
                <a:sym typeface="Avenir"/>
              </a:defRPr>
            </a:lvl9pPr>
          </a:lstStyle>
          <a:p>
            <a:pPr marL="0" lvl="0" indent="0" algn="r" rtl="0">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35" name="Google Shape;35;p4"/>
          <p:cNvCxnSpPr/>
          <p:nvPr/>
        </p:nvCxnSpPr>
        <p:spPr>
          <a:xfrm>
            <a:off x="696912" y="351878"/>
            <a:ext cx="7619400" cy="0"/>
          </a:xfrm>
          <a:prstGeom prst="straightConnector1">
            <a:avLst/>
          </a:prstGeom>
          <a:noFill/>
          <a:ln w="9525" cap="flat" cmpd="sng">
            <a:solidFill>
              <a:schemeClr val="lt2"/>
            </a:solidFill>
            <a:prstDash val="solid"/>
            <a:round/>
            <a:headEnd type="none" w="sm" len="sm"/>
            <a:tailEnd type="none" w="sm" len="sm"/>
          </a:ln>
        </p:spPr>
      </p:cxnSp>
      <p:cxnSp>
        <p:nvCxnSpPr>
          <p:cNvPr id="36" name="Google Shape;36;p4"/>
          <p:cNvCxnSpPr/>
          <p:nvPr/>
        </p:nvCxnSpPr>
        <p:spPr>
          <a:xfrm>
            <a:off x="696912" y="4931900"/>
            <a:ext cx="6849300" cy="0"/>
          </a:xfrm>
          <a:prstGeom prst="straightConnector1">
            <a:avLst/>
          </a:prstGeom>
          <a:noFill/>
          <a:ln w="9525" cap="flat" cmpd="sng">
            <a:solidFill>
              <a:schemeClr val="lt2"/>
            </a:solidFill>
            <a:prstDash val="solid"/>
            <a:round/>
            <a:headEnd type="none" w="sm" len="sm"/>
            <a:tailEnd type="none" w="sm" len="sm"/>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About Our Firm ">
  <p:cSld name="About Our Firm ">
    <p:bg>
      <p:bgPr>
        <a:solidFill>
          <a:schemeClr val="lt1"/>
        </a:solidFill>
        <a:effectLst/>
      </p:bgPr>
    </p:bg>
    <p:spTree>
      <p:nvGrpSpPr>
        <p:cNvPr id="1" name="Shape 37"/>
        <p:cNvGrpSpPr/>
        <p:nvPr/>
      </p:nvGrpSpPr>
      <p:grpSpPr>
        <a:xfrm>
          <a:off x="0" y="0"/>
          <a:ext cx="0" cy="0"/>
          <a:chOff x="0" y="0"/>
          <a:chExt cx="0" cy="0"/>
        </a:xfrm>
      </p:grpSpPr>
      <p:sp>
        <p:nvSpPr>
          <p:cNvPr id="38" name="Google Shape;38;p5"/>
          <p:cNvSpPr txBox="1">
            <a:spLocks noGrp="1"/>
          </p:cNvSpPr>
          <p:nvPr>
            <p:ph type="title"/>
          </p:nvPr>
        </p:nvSpPr>
        <p:spPr>
          <a:xfrm>
            <a:off x="697333" y="422217"/>
            <a:ext cx="6431700" cy="341700"/>
          </a:xfrm>
          <a:prstGeom prst="rect">
            <a:avLst/>
          </a:prstGeom>
          <a:noFill/>
          <a:ln>
            <a:noFill/>
          </a:ln>
        </p:spPr>
        <p:txBody>
          <a:bodyPr spcFirstLastPara="1" wrap="square" lIns="91425" tIns="45700" rIns="91425" bIns="45700" anchor="t" anchorCtr="0">
            <a:spAutoFit/>
          </a:bodyPr>
          <a:lstStyle>
            <a:lvl1pPr lvl="0" algn="l" rtl="0">
              <a:lnSpc>
                <a:spcPct val="90000"/>
              </a:lnSpc>
              <a:spcBef>
                <a:spcPts val="0"/>
              </a:spcBef>
              <a:spcAft>
                <a:spcPts val="0"/>
              </a:spcAft>
              <a:buClr>
                <a:schemeClr val="lt2"/>
              </a:buClr>
              <a:buSzPts val="1800"/>
              <a:buFont typeface="Avenir"/>
              <a:buNone/>
              <a:defRPr sz="1800" b="1">
                <a:solidFill>
                  <a:schemeClr val="lt2"/>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 name="Google Shape;39;p5"/>
          <p:cNvSpPr txBox="1">
            <a:spLocks noGrp="1"/>
          </p:cNvSpPr>
          <p:nvPr>
            <p:ph type="sldNum" idx="12"/>
          </p:nvPr>
        </p:nvSpPr>
        <p:spPr>
          <a:xfrm>
            <a:off x="6829425" y="4844639"/>
            <a:ext cx="2133600" cy="1860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sz="900" b="0" i="0" u="none" strike="noStrike" cap="none">
                <a:solidFill>
                  <a:schemeClr val="dk2"/>
                </a:solidFill>
                <a:latin typeface="Avenir"/>
                <a:ea typeface="Avenir"/>
                <a:cs typeface="Avenir"/>
                <a:sym typeface="Avenir"/>
              </a:defRPr>
            </a:lvl1pPr>
            <a:lvl2pPr marL="0" lvl="1" indent="0" algn="r" rtl="0">
              <a:spcBef>
                <a:spcPts val="0"/>
              </a:spcBef>
              <a:buNone/>
              <a:defRPr sz="900" b="0" i="0" u="none" strike="noStrike" cap="none">
                <a:solidFill>
                  <a:schemeClr val="dk2"/>
                </a:solidFill>
                <a:latin typeface="Avenir"/>
                <a:ea typeface="Avenir"/>
                <a:cs typeface="Avenir"/>
                <a:sym typeface="Avenir"/>
              </a:defRPr>
            </a:lvl2pPr>
            <a:lvl3pPr marL="0" lvl="2" indent="0" algn="r" rtl="0">
              <a:spcBef>
                <a:spcPts val="0"/>
              </a:spcBef>
              <a:buNone/>
              <a:defRPr sz="900" b="0" i="0" u="none" strike="noStrike" cap="none">
                <a:solidFill>
                  <a:schemeClr val="dk2"/>
                </a:solidFill>
                <a:latin typeface="Avenir"/>
                <a:ea typeface="Avenir"/>
                <a:cs typeface="Avenir"/>
                <a:sym typeface="Avenir"/>
              </a:defRPr>
            </a:lvl3pPr>
            <a:lvl4pPr marL="0" lvl="3" indent="0" algn="r" rtl="0">
              <a:spcBef>
                <a:spcPts val="0"/>
              </a:spcBef>
              <a:buNone/>
              <a:defRPr sz="900" b="0" i="0" u="none" strike="noStrike" cap="none">
                <a:solidFill>
                  <a:schemeClr val="dk2"/>
                </a:solidFill>
                <a:latin typeface="Avenir"/>
                <a:ea typeface="Avenir"/>
                <a:cs typeface="Avenir"/>
                <a:sym typeface="Avenir"/>
              </a:defRPr>
            </a:lvl4pPr>
            <a:lvl5pPr marL="0" lvl="4" indent="0" algn="r" rtl="0">
              <a:spcBef>
                <a:spcPts val="0"/>
              </a:spcBef>
              <a:buNone/>
              <a:defRPr sz="900" b="0" i="0" u="none" strike="noStrike" cap="none">
                <a:solidFill>
                  <a:schemeClr val="dk2"/>
                </a:solidFill>
                <a:latin typeface="Avenir"/>
                <a:ea typeface="Avenir"/>
                <a:cs typeface="Avenir"/>
                <a:sym typeface="Avenir"/>
              </a:defRPr>
            </a:lvl5pPr>
            <a:lvl6pPr marL="0" lvl="5" indent="0" algn="r" rtl="0">
              <a:spcBef>
                <a:spcPts val="0"/>
              </a:spcBef>
              <a:buNone/>
              <a:defRPr sz="900" b="0" i="0" u="none" strike="noStrike" cap="none">
                <a:solidFill>
                  <a:schemeClr val="dk2"/>
                </a:solidFill>
                <a:latin typeface="Avenir"/>
                <a:ea typeface="Avenir"/>
                <a:cs typeface="Avenir"/>
                <a:sym typeface="Avenir"/>
              </a:defRPr>
            </a:lvl6pPr>
            <a:lvl7pPr marL="0" lvl="6" indent="0" algn="r" rtl="0">
              <a:spcBef>
                <a:spcPts val="0"/>
              </a:spcBef>
              <a:buNone/>
              <a:defRPr sz="900" b="0" i="0" u="none" strike="noStrike" cap="none">
                <a:solidFill>
                  <a:schemeClr val="dk2"/>
                </a:solidFill>
                <a:latin typeface="Avenir"/>
                <a:ea typeface="Avenir"/>
                <a:cs typeface="Avenir"/>
                <a:sym typeface="Avenir"/>
              </a:defRPr>
            </a:lvl7pPr>
            <a:lvl8pPr marL="0" lvl="7" indent="0" algn="r" rtl="0">
              <a:spcBef>
                <a:spcPts val="0"/>
              </a:spcBef>
              <a:buNone/>
              <a:defRPr sz="900" b="0" i="0" u="none" strike="noStrike" cap="none">
                <a:solidFill>
                  <a:schemeClr val="dk2"/>
                </a:solidFill>
                <a:latin typeface="Avenir"/>
                <a:ea typeface="Avenir"/>
                <a:cs typeface="Avenir"/>
                <a:sym typeface="Avenir"/>
              </a:defRPr>
            </a:lvl8pPr>
            <a:lvl9pPr marL="0" lvl="8" indent="0" algn="r" rtl="0">
              <a:spcBef>
                <a:spcPts val="0"/>
              </a:spcBef>
              <a:buNone/>
              <a:defRPr sz="900" b="0" i="0" u="none" strike="noStrike" cap="none">
                <a:solidFill>
                  <a:schemeClr val="dk2"/>
                </a:solidFill>
                <a:latin typeface="Avenir"/>
                <a:ea typeface="Avenir"/>
                <a:cs typeface="Avenir"/>
                <a:sym typeface="Avenir"/>
              </a:defRPr>
            </a:lvl9pPr>
          </a:lstStyle>
          <a:p>
            <a:pPr marL="0" lvl="0" indent="0" algn="r" rtl="0">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40" name="Google Shape;40;p5"/>
          <p:cNvCxnSpPr/>
          <p:nvPr/>
        </p:nvCxnSpPr>
        <p:spPr>
          <a:xfrm>
            <a:off x="696912" y="833146"/>
            <a:ext cx="7619400" cy="0"/>
          </a:xfrm>
          <a:prstGeom prst="straightConnector1">
            <a:avLst/>
          </a:prstGeom>
          <a:noFill/>
          <a:ln w="9525" cap="flat" cmpd="sng">
            <a:solidFill>
              <a:schemeClr val="lt2"/>
            </a:solidFill>
            <a:prstDash val="solid"/>
            <a:round/>
            <a:headEnd type="none" w="sm" len="sm"/>
            <a:tailEnd type="none" w="sm" len="sm"/>
          </a:ln>
        </p:spPr>
      </p:cxnSp>
      <p:cxnSp>
        <p:nvCxnSpPr>
          <p:cNvPr id="41" name="Google Shape;41;p5"/>
          <p:cNvCxnSpPr/>
          <p:nvPr/>
        </p:nvCxnSpPr>
        <p:spPr>
          <a:xfrm>
            <a:off x="696912" y="4931900"/>
            <a:ext cx="6849300" cy="0"/>
          </a:xfrm>
          <a:prstGeom prst="straightConnector1">
            <a:avLst/>
          </a:prstGeom>
          <a:noFill/>
          <a:ln w="9525" cap="flat" cmpd="sng">
            <a:solidFill>
              <a:schemeClr val="lt2"/>
            </a:solidFill>
            <a:prstDash val="solid"/>
            <a:round/>
            <a:headEnd type="none" w="sm" len="sm"/>
            <a:tailEnd type="none" w="sm" len="sm"/>
          </a:ln>
        </p:spPr>
      </p:cxnSp>
      <p:sp>
        <p:nvSpPr>
          <p:cNvPr id="42" name="Google Shape;42;p5"/>
          <p:cNvSpPr txBox="1">
            <a:spLocks noGrp="1"/>
          </p:cNvSpPr>
          <p:nvPr>
            <p:ph type="body" idx="1"/>
          </p:nvPr>
        </p:nvSpPr>
        <p:spPr>
          <a:xfrm>
            <a:off x="696912" y="987551"/>
            <a:ext cx="7619400" cy="36933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dk1"/>
              </a:buClr>
              <a:buSzPts val="1100"/>
              <a:buNone/>
              <a:defRPr sz="1100"/>
            </a:lvl1pPr>
            <a:lvl2pPr marL="914400" lvl="1" indent="-228600" algn="l" rtl="0">
              <a:lnSpc>
                <a:spcPct val="90000"/>
              </a:lnSpc>
              <a:spcBef>
                <a:spcPts val="375"/>
              </a:spcBef>
              <a:spcAft>
                <a:spcPts val="0"/>
              </a:spcAft>
              <a:buClr>
                <a:schemeClr val="dk1"/>
              </a:buClr>
              <a:buSzPts val="1200"/>
              <a:buNone/>
              <a:defRPr sz="1200"/>
            </a:lvl2pPr>
            <a:lvl3pPr marL="1371600" lvl="2" indent="-228600" algn="l" rtl="0">
              <a:lnSpc>
                <a:spcPct val="90000"/>
              </a:lnSpc>
              <a:spcBef>
                <a:spcPts val="375"/>
              </a:spcBef>
              <a:spcAft>
                <a:spcPts val="0"/>
              </a:spcAft>
              <a:buClr>
                <a:schemeClr val="dk1"/>
              </a:buClr>
              <a:buSzPts val="1200"/>
              <a:buNone/>
              <a:defRPr sz="1200"/>
            </a:lvl3pPr>
            <a:lvl4pPr marL="1828800" lvl="3" indent="-228600" algn="l" rtl="0">
              <a:lnSpc>
                <a:spcPct val="90000"/>
              </a:lnSpc>
              <a:spcBef>
                <a:spcPts val="375"/>
              </a:spcBef>
              <a:spcAft>
                <a:spcPts val="0"/>
              </a:spcAft>
              <a:buClr>
                <a:schemeClr val="dk1"/>
              </a:buClr>
              <a:buSzPts val="1200"/>
              <a:buNone/>
              <a:defRPr sz="1200"/>
            </a:lvl4pPr>
            <a:lvl5pPr marL="2286000" lvl="4" indent="-228600" algn="l" rtl="0">
              <a:lnSpc>
                <a:spcPct val="90000"/>
              </a:lnSpc>
              <a:spcBef>
                <a:spcPts val="375"/>
              </a:spcBef>
              <a:spcAft>
                <a:spcPts val="0"/>
              </a:spcAft>
              <a:buClr>
                <a:schemeClr val="dk1"/>
              </a:buClr>
              <a:buSzPts val="1200"/>
              <a:buNone/>
              <a:defRPr sz="1200"/>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About Our Firm ">
  <p:cSld name="2_About Our Firm ">
    <p:bg>
      <p:bgPr>
        <a:solidFill>
          <a:schemeClr val="lt1"/>
        </a:solidFill>
        <a:effectLst/>
      </p:bgPr>
    </p:bg>
    <p:spTree>
      <p:nvGrpSpPr>
        <p:cNvPr id="1" name="Shape 43"/>
        <p:cNvGrpSpPr/>
        <p:nvPr/>
      </p:nvGrpSpPr>
      <p:grpSpPr>
        <a:xfrm>
          <a:off x="0" y="0"/>
          <a:ext cx="0" cy="0"/>
          <a:chOff x="0" y="0"/>
          <a:chExt cx="0" cy="0"/>
        </a:xfrm>
      </p:grpSpPr>
      <p:sp>
        <p:nvSpPr>
          <p:cNvPr id="44" name="Google Shape;44;p6"/>
          <p:cNvSpPr txBox="1">
            <a:spLocks noGrp="1"/>
          </p:cNvSpPr>
          <p:nvPr>
            <p:ph type="title"/>
          </p:nvPr>
        </p:nvSpPr>
        <p:spPr>
          <a:xfrm>
            <a:off x="697333" y="422217"/>
            <a:ext cx="6431700" cy="341700"/>
          </a:xfrm>
          <a:prstGeom prst="rect">
            <a:avLst/>
          </a:prstGeom>
          <a:noFill/>
          <a:ln>
            <a:noFill/>
          </a:ln>
        </p:spPr>
        <p:txBody>
          <a:bodyPr spcFirstLastPara="1" wrap="square" lIns="91425" tIns="45700" rIns="91425" bIns="45700" anchor="t" anchorCtr="0">
            <a:spAutoFit/>
          </a:bodyPr>
          <a:lstStyle>
            <a:lvl1pPr lvl="0" algn="l" rtl="0">
              <a:lnSpc>
                <a:spcPct val="90000"/>
              </a:lnSpc>
              <a:spcBef>
                <a:spcPts val="0"/>
              </a:spcBef>
              <a:spcAft>
                <a:spcPts val="0"/>
              </a:spcAft>
              <a:buClr>
                <a:schemeClr val="lt2"/>
              </a:buClr>
              <a:buSzPts val="1800"/>
              <a:buFont typeface="Avenir"/>
              <a:buNone/>
              <a:defRPr sz="1800" b="1">
                <a:solidFill>
                  <a:schemeClr val="lt2"/>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5" name="Google Shape;45;p6"/>
          <p:cNvSpPr txBox="1">
            <a:spLocks noGrp="1"/>
          </p:cNvSpPr>
          <p:nvPr>
            <p:ph type="body" idx="1"/>
          </p:nvPr>
        </p:nvSpPr>
        <p:spPr>
          <a:xfrm>
            <a:off x="696900" y="991404"/>
            <a:ext cx="7619400" cy="3417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dk2"/>
              </a:buClr>
              <a:buSzPts val="1200"/>
              <a:buFont typeface="Arial"/>
              <a:buNone/>
              <a:defRPr sz="1200" b="1">
                <a:solidFill>
                  <a:schemeClr val="dk2"/>
                </a:solidFill>
              </a:defRPr>
            </a:lvl1pPr>
            <a:lvl2pPr marL="914400" lvl="1" indent="-355600" algn="l" rtl="0">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rtl="0">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46" name="Google Shape;46;p6"/>
          <p:cNvSpPr txBox="1">
            <a:spLocks noGrp="1"/>
          </p:cNvSpPr>
          <p:nvPr>
            <p:ph type="sldNum" idx="12"/>
          </p:nvPr>
        </p:nvSpPr>
        <p:spPr>
          <a:xfrm>
            <a:off x="6829425" y="4844639"/>
            <a:ext cx="2133600" cy="1860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sz="900" b="0" i="0" u="none" strike="noStrike" cap="none">
                <a:solidFill>
                  <a:schemeClr val="dk2"/>
                </a:solidFill>
                <a:latin typeface="Avenir"/>
                <a:ea typeface="Avenir"/>
                <a:cs typeface="Avenir"/>
                <a:sym typeface="Avenir"/>
              </a:defRPr>
            </a:lvl1pPr>
            <a:lvl2pPr marL="0" lvl="1" indent="0" algn="r" rtl="0">
              <a:spcBef>
                <a:spcPts val="0"/>
              </a:spcBef>
              <a:buNone/>
              <a:defRPr sz="900" b="0" i="0" u="none" strike="noStrike" cap="none">
                <a:solidFill>
                  <a:schemeClr val="dk2"/>
                </a:solidFill>
                <a:latin typeface="Avenir"/>
                <a:ea typeface="Avenir"/>
                <a:cs typeface="Avenir"/>
                <a:sym typeface="Avenir"/>
              </a:defRPr>
            </a:lvl2pPr>
            <a:lvl3pPr marL="0" lvl="2" indent="0" algn="r" rtl="0">
              <a:spcBef>
                <a:spcPts val="0"/>
              </a:spcBef>
              <a:buNone/>
              <a:defRPr sz="900" b="0" i="0" u="none" strike="noStrike" cap="none">
                <a:solidFill>
                  <a:schemeClr val="dk2"/>
                </a:solidFill>
                <a:latin typeface="Avenir"/>
                <a:ea typeface="Avenir"/>
                <a:cs typeface="Avenir"/>
                <a:sym typeface="Avenir"/>
              </a:defRPr>
            </a:lvl3pPr>
            <a:lvl4pPr marL="0" lvl="3" indent="0" algn="r" rtl="0">
              <a:spcBef>
                <a:spcPts val="0"/>
              </a:spcBef>
              <a:buNone/>
              <a:defRPr sz="900" b="0" i="0" u="none" strike="noStrike" cap="none">
                <a:solidFill>
                  <a:schemeClr val="dk2"/>
                </a:solidFill>
                <a:latin typeface="Avenir"/>
                <a:ea typeface="Avenir"/>
                <a:cs typeface="Avenir"/>
                <a:sym typeface="Avenir"/>
              </a:defRPr>
            </a:lvl4pPr>
            <a:lvl5pPr marL="0" lvl="4" indent="0" algn="r" rtl="0">
              <a:spcBef>
                <a:spcPts val="0"/>
              </a:spcBef>
              <a:buNone/>
              <a:defRPr sz="900" b="0" i="0" u="none" strike="noStrike" cap="none">
                <a:solidFill>
                  <a:schemeClr val="dk2"/>
                </a:solidFill>
                <a:latin typeface="Avenir"/>
                <a:ea typeface="Avenir"/>
                <a:cs typeface="Avenir"/>
                <a:sym typeface="Avenir"/>
              </a:defRPr>
            </a:lvl5pPr>
            <a:lvl6pPr marL="0" lvl="5" indent="0" algn="r" rtl="0">
              <a:spcBef>
                <a:spcPts val="0"/>
              </a:spcBef>
              <a:buNone/>
              <a:defRPr sz="900" b="0" i="0" u="none" strike="noStrike" cap="none">
                <a:solidFill>
                  <a:schemeClr val="dk2"/>
                </a:solidFill>
                <a:latin typeface="Avenir"/>
                <a:ea typeface="Avenir"/>
                <a:cs typeface="Avenir"/>
                <a:sym typeface="Avenir"/>
              </a:defRPr>
            </a:lvl6pPr>
            <a:lvl7pPr marL="0" lvl="6" indent="0" algn="r" rtl="0">
              <a:spcBef>
                <a:spcPts val="0"/>
              </a:spcBef>
              <a:buNone/>
              <a:defRPr sz="900" b="0" i="0" u="none" strike="noStrike" cap="none">
                <a:solidFill>
                  <a:schemeClr val="dk2"/>
                </a:solidFill>
                <a:latin typeface="Avenir"/>
                <a:ea typeface="Avenir"/>
                <a:cs typeface="Avenir"/>
                <a:sym typeface="Avenir"/>
              </a:defRPr>
            </a:lvl7pPr>
            <a:lvl8pPr marL="0" lvl="7" indent="0" algn="r" rtl="0">
              <a:spcBef>
                <a:spcPts val="0"/>
              </a:spcBef>
              <a:buNone/>
              <a:defRPr sz="900" b="0" i="0" u="none" strike="noStrike" cap="none">
                <a:solidFill>
                  <a:schemeClr val="dk2"/>
                </a:solidFill>
                <a:latin typeface="Avenir"/>
                <a:ea typeface="Avenir"/>
                <a:cs typeface="Avenir"/>
                <a:sym typeface="Avenir"/>
              </a:defRPr>
            </a:lvl8pPr>
            <a:lvl9pPr marL="0" lvl="8" indent="0" algn="r" rtl="0">
              <a:spcBef>
                <a:spcPts val="0"/>
              </a:spcBef>
              <a:buNone/>
              <a:defRPr sz="900" b="0" i="0" u="none" strike="noStrike" cap="none">
                <a:solidFill>
                  <a:schemeClr val="dk2"/>
                </a:solidFill>
                <a:latin typeface="Avenir"/>
                <a:ea typeface="Avenir"/>
                <a:cs typeface="Avenir"/>
                <a:sym typeface="Avenir"/>
              </a:defRPr>
            </a:lvl9pPr>
          </a:lstStyle>
          <a:p>
            <a:pPr marL="0" lvl="0" indent="0" algn="r" rtl="0">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47" name="Google Shape;47;p6"/>
          <p:cNvCxnSpPr/>
          <p:nvPr/>
        </p:nvCxnSpPr>
        <p:spPr>
          <a:xfrm>
            <a:off x="696912" y="833146"/>
            <a:ext cx="7619400" cy="0"/>
          </a:xfrm>
          <a:prstGeom prst="straightConnector1">
            <a:avLst/>
          </a:prstGeom>
          <a:noFill/>
          <a:ln w="9525" cap="flat" cmpd="sng">
            <a:solidFill>
              <a:schemeClr val="lt2"/>
            </a:solidFill>
            <a:prstDash val="solid"/>
            <a:round/>
            <a:headEnd type="none" w="sm" len="sm"/>
            <a:tailEnd type="none" w="sm" len="sm"/>
          </a:ln>
        </p:spPr>
      </p:cxnSp>
      <p:cxnSp>
        <p:nvCxnSpPr>
          <p:cNvPr id="48" name="Google Shape;48;p6"/>
          <p:cNvCxnSpPr/>
          <p:nvPr/>
        </p:nvCxnSpPr>
        <p:spPr>
          <a:xfrm>
            <a:off x="696912" y="4931900"/>
            <a:ext cx="6849300" cy="0"/>
          </a:xfrm>
          <a:prstGeom prst="straightConnector1">
            <a:avLst/>
          </a:prstGeom>
          <a:noFill/>
          <a:ln w="9525" cap="flat" cmpd="sng">
            <a:solidFill>
              <a:schemeClr val="lt2"/>
            </a:solidFill>
            <a:prstDash val="solid"/>
            <a:round/>
            <a:headEnd type="none" w="sm" len="sm"/>
            <a:tailEnd type="none" w="sm" len="sm"/>
          </a:ln>
        </p:spPr>
      </p:cxnSp>
      <p:sp>
        <p:nvSpPr>
          <p:cNvPr id="49" name="Google Shape;49;p6"/>
          <p:cNvSpPr>
            <a:spLocks noGrp="1"/>
          </p:cNvSpPr>
          <p:nvPr>
            <p:ph type="pic" idx="2"/>
          </p:nvPr>
        </p:nvSpPr>
        <p:spPr>
          <a:xfrm>
            <a:off x="696913" y="1405023"/>
            <a:ext cx="911100" cy="760500"/>
          </a:xfrm>
          <a:prstGeom prst="rect">
            <a:avLst/>
          </a:prstGeom>
          <a:noFill/>
          <a:ln>
            <a:noFill/>
          </a:ln>
        </p:spPr>
      </p:sp>
      <p:sp>
        <p:nvSpPr>
          <p:cNvPr id="50" name="Google Shape;50;p6"/>
          <p:cNvSpPr>
            <a:spLocks noGrp="1"/>
          </p:cNvSpPr>
          <p:nvPr>
            <p:ph type="pic" idx="3"/>
          </p:nvPr>
        </p:nvSpPr>
        <p:spPr>
          <a:xfrm>
            <a:off x="696901" y="2252695"/>
            <a:ext cx="911100" cy="760500"/>
          </a:xfrm>
          <a:prstGeom prst="rect">
            <a:avLst/>
          </a:prstGeom>
          <a:noFill/>
          <a:ln>
            <a:noFill/>
          </a:ln>
        </p:spPr>
      </p:sp>
      <p:sp>
        <p:nvSpPr>
          <p:cNvPr id="51" name="Google Shape;51;p6"/>
          <p:cNvSpPr>
            <a:spLocks noGrp="1"/>
          </p:cNvSpPr>
          <p:nvPr>
            <p:ph type="pic" idx="4"/>
          </p:nvPr>
        </p:nvSpPr>
        <p:spPr>
          <a:xfrm>
            <a:off x="696900" y="3091775"/>
            <a:ext cx="911100" cy="760500"/>
          </a:xfrm>
          <a:prstGeom prst="rect">
            <a:avLst/>
          </a:prstGeom>
          <a:noFill/>
          <a:ln>
            <a:noFill/>
          </a:ln>
        </p:spPr>
      </p:sp>
      <p:sp>
        <p:nvSpPr>
          <p:cNvPr id="52" name="Google Shape;52;p6"/>
          <p:cNvSpPr>
            <a:spLocks noGrp="1"/>
          </p:cNvSpPr>
          <p:nvPr>
            <p:ph type="pic" idx="5"/>
          </p:nvPr>
        </p:nvSpPr>
        <p:spPr>
          <a:xfrm>
            <a:off x="696899" y="3921229"/>
            <a:ext cx="911100" cy="760500"/>
          </a:xfrm>
          <a:prstGeom prst="rect">
            <a:avLst/>
          </a:prstGeom>
          <a:noFill/>
          <a:ln>
            <a:noFill/>
          </a:ln>
        </p:spPr>
      </p:sp>
      <p:sp>
        <p:nvSpPr>
          <p:cNvPr id="53" name="Google Shape;53;p6"/>
          <p:cNvSpPr txBox="1">
            <a:spLocks noGrp="1"/>
          </p:cNvSpPr>
          <p:nvPr>
            <p:ph type="body" idx="6"/>
          </p:nvPr>
        </p:nvSpPr>
        <p:spPr>
          <a:xfrm>
            <a:off x="1684675" y="1448519"/>
            <a:ext cx="6631500" cy="7554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dk1"/>
              </a:buClr>
              <a:buSzPts val="1100"/>
              <a:buFont typeface="Arial"/>
              <a:buNone/>
              <a:defRPr sz="1100" b="0">
                <a:solidFill>
                  <a:schemeClr val="dk1"/>
                </a:solidFill>
              </a:defRPr>
            </a:lvl1pPr>
            <a:lvl2pPr marL="914400" lvl="1" indent="-355600" algn="l" rtl="0">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rtl="0">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54" name="Google Shape;54;p6"/>
          <p:cNvSpPr txBox="1">
            <a:spLocks noGrp="1"/>
          </p:cNvSpPr>
          <p:nvPr>
            <p:ph type="body" idx="7"/>
          </p:nvPr>
        </p:nvSpPr>
        <p:spPr>
          <a:xfrm>
            <a:off x="1684675" y="2284068"/>
            <a:ext cx="6631500" cy="7554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dk1"/>
              </a:buClr>
              <a:buSzPts val="1100"/>
              <a:buFont typeface="Arial"/>
              <a:buNone/>
              <a:defRPr sz="1100" b="0">
                <a:solidFill>
                  <a:schemeClr val="dk1"/>
                </a:solidFill>
              </a:defRPr>
            </a:lvl1pPr>
            <a:lvl2pPr marL="914400" lvl="1" indent="-355600" algn="l" rtl="0">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rtl="0">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55" name="Google Shape;55;p6"/>
          <p:cNvSpPr txBox="1">
            <a:spLocks noGrp="1"/>
          </p:cNvSpPr>
          <p:nvPr>
            <p:ph type="body" idx="8"/>
          </p:nvPr>
        </p:nvSpPr>
        <p:spPr>
          <a:xfrm>
            <a:off x="1684675" y="3119617"/>
            <a:ext cx="6631500" cy="7554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dk1"/>
              </a:buClr>
              <a:buSzPts val="1100"/>
              <a:buFont typeface="Arial"/>
              <a:buNone/>
              <a:defRPr sz="1100" b="0">
                <a:solidFill>
                  <a:schemeClr val="dk1"/>
                </a:solidFill>
              </a:defRPr>
            </a:lvl1pPr>
            <a:lvl2pPr marL="914400" lvl="1" indent="-355600" algn="l" rtl="0">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rtl="0">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56" name="Google Shape;56;p6"/>
          <p:cNvSpPr txBox="1">
            <a:spLocks noGrp="1"/>
          </p:cNvSpPr>
          <p:nvPr>
            <p:ph type="body" idx="9"/>
          </p:nvPr>
        </p:nvSpPr>
        <p:spPr>
          <a:xfrm>
            <a:off x="1684675" y="3944477"/>
            <a:ext cx="6631500" cy="7554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dk1"/>
              </a:buClr>
              <a:buSzPts val="1100"/>
              <a:buFont typeface="Arial"/>
              <a:buNone/>
              <a:defRPr sz="1100" b="0">
                <a:solidFill>
                  <a:schemeClr val="dk1"/>
                </a:solidFill>
              </a:defRPr>
            </a:lvl1pPr>
            <a:lvl2pPr marL="914400" lvl="1" indent="-355600" algn="l" rtl="0">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rtl="0">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ur Team">
  <p:cSld name="Our Team">
    <p:bg>
      <p:bgPr>
        <a:solidFill>
          <a:schemeClr val="lt1"/>
        </a:solidFill>
        <a:effectLst/>
      </p:bgPr>
    </p:bg>
    <p:spTree>
      <p:nvGrpSpPr>
        <p:cNvPr id="1" name="Shape 57"/>
        <p:cNvGrpSpPr/>
        <p:nvPr/>
      </p:nvGrpSpPr>
      <p:grpSpPr>
        <a:xfrm>
          <a:off x="0" y="0"/>
          <a:ext cx="0" cy="0"/>
          <a:chOff x="0" y="0"/>
          <a:chExt cx="0" cy="0"/>
        </a:xfrm>
      </p:grpSpPr>
      <p:sp>
        <p:nvSpPr>
          <p:cNvPr id="58" name="Google Shape;58;p7"/>
          <p:cNvSpPr txBox="1">
            <a:spLocks noGrp="1"/>
          </p:cNvSpPr>
          <p:nvPr>
            <p:ph type="title"/>
          </p:nvPr>
        </p:nvSpPr>
        <p:spPr>
          <a:xfrm>
            <a:off x="697333" y="422217"/>
            <a:ext cx="6431700" cy="341700"/>
          </a:xfrm>
          <a:prstGeom prst="rect">
            <a:avLst/>
          </a:prstGeom>
          <a:noFill/>
          <a:ln>
            <a:noFill/>
          </a:ln>
        </p:spPr>
        <p:txBody>
          <a:bodyPr spcFirstLastPara="1" wrap="square" lIns="91425" tIns="45700" rIns="91425" bIns="45700" anchor="t" anchorCtr="0">
            <a:spAutoFit/>
          </a:bodyPr>
          <a:lstStyle>
            <a:lvl1pPr lvl="0" algn="l" rtl="0">
              <a:lnSpc>
                <a:spcPct val="90000"/>
              </a:lnSpc>
              <a:spcBef>
                <a:spcPts val="0"/>
              </a:spcBef>
              <a:spcAft>
                <a:spcPts val="0"/>
              </a:spcAft>
              <a:buClr>
                <a:schemeClr val="lt2"/>
              </a:buClr>
              <a:buSzPts val="1800"/>
              <a:buFont typeface="Avenir"/>
              <a:buNone/>
              <a:defRPr sz="1800" b="1">
                <a:solidFill>
                  <a:schemeClr val="lt2"/>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9" name="Google Shape;59;p7"/>
          <p:cNvSpPr txBox="1">
            <a:spLocks noGrp="1"/>
          </p:cNvSpPr>
          <p:nvPr>
            <p:ph type="sldNum" idx="12"/>
          </p:nvPr>
        </p:nvSpPr>
        <p:spPr>
          <a:xfrm>
            <a:off x="6829425" y="4844639"/>
            <a:ext cx="2133600" cy="1860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sz="900" b="0" i="0" u="none" strike="noStrike" cap="none">
                <a:solidFill>
                  <a:schemeClr val="dk2"/>
                </a:solidFill>
                <a:latin typeface="Avenir"/>
                <a:ea typeface="Avenir"/>
                <a:cs typeface="Avenir"/>
                <a:sym typeface="Avenir"/>
              </a:defRPr>
            </a:lvl1pPr>
            <a:lvl2pPr marL="0" lvl="1" indent="0" algn="r" rtl="0">
              <a:spcBef>
                <a:spcPts val="0"/>
              </a:spcBef>
              <a:buNone/>
              <a:defRPr sz="900" b="0" i="0" u="none" strike="noStrike" cap="none">
                <a:solidFill>
                  <a:schemeClr val="dk2"/>
                </a:solidFill>
                <a:latin typeface="Avenir"/>
                <a:ea typeface="Avenir"/>
                <a:cs typeface="Avenir"/>
                <a:sym typeface="Avenir"/>
              </a:defRPr>
            </a:lvl2pPr>
            <a:lvl3pPr marL="0" lvl="2" indent="0" algn="r" rtl="0">
              <a:spcBef>
                <a:spcPts val="0"/>
              </a:spcBef>
              <a:buNone/>
              <a:defRPr sz="900" b="0" i="0" u="none" strike="noStrike" cap="none">
                <a:solidFill>
                  <a:schemeClr val="dk2"/>
                </a:solidFill>
                <a:latin typeface="Avenir"/>
                <a:ea typeface="Avenir"/>
                <a:cs typeface="Avenir"/>
                <a:sym typeface="Avenir"/>
              </a:defRPr>
            </a:lvl3pPr>
            <a:lvl4pPr marL="0" lvl="3" indent="0" algn="r" rtl="0">
              <a:spcBef>
                <a:spcPts val="0"/>
              </a:spcBef>
              <a:buNone/>
              <a:defRPr sz="900" b="0" i="0" u="none" strike="noStrike" cap="none">
                <a:solidFill>
                  <a:schemeClr val="dk2"/>
                </a:solidFill>
                <a:latin typeface="Avenir"/>
                <a:ea typeface="Avenir"/>
                <a:cs typeface="Avenir"/>
                <a:sym typeface="Avenir"/>
              </a:defRPr>
            </a:lvl4pPr>
            <a:lvl5pPr marL="0" lvl="4" indent="0" algn="r" rtl="0">
              <a:spcBef>
                <a:spcPts val="0"/>
              </a:spcBef>
              <a:buNone/>
              <a:defRPr sz="900" b="0" i="0" u="none" strike="noStrike" cap="none">
                <a:solidFill>
                  <a:schemeClr val="dk2"/>
                </a:solidFill>
                <a:latin typeface="Avenir"/>
                <a:ea typeface="Avenir"/>
                <a:cs typeface="Avenir"/>
                <a:sym typeface="Avenir"/>
              </a:defRPr>
            </a:lvl5pPr>
            <a:lvl6pPr marL="0" lvl="5" indent="0" algn="r" rtl="0">
              <a:spcBef>
                <a:spcPts val="0"/>
              </a:spcBef>
              <a:buNone/>
              <a:defRPr sz="900" b="0" i="0" u="none" strike="noStrike" cap="none">
                <a:solidFill>
                  <a:schemeClr val="dk2"/>
                </a:solidFill>
                <a:latin typeface="Avenir"/>
                <a:ea typeface="Avenir"/>
                <a:cs typeface="Avenir"/>
                <a:sym typeface="Avenir"/>
              </a:defRPr>
            </a:lvl6pPr>
            <a:lvl7pPr marL="0" lvl="6" indent="0" algn="r" rtl="0">
              <a:spcBef>
                <a:spcPts val="0"/>
              </a:spcBef>
              <a:buNone/>
              <a:defRPr sz="900" b="0" i="0" u="none" strike="noStrike" cap="none">
                <a:solidFill>
                  <a:schemeClr val="dk2"/>
                </a:solidFill>
                <a:latin typeface="Avenir"/>
                <a:ea typeface="Avenir"/>
                <a:cs typeface="Avenir"/>
                <a:sym typeface="Avenir"/>
              </a:defRPr>
            </a:lvl7pPr>
            <a:lvl8pPr marL="0" lvl="7" indent="0" algn="r" rtl="0">
              <a:spcBef>
                <a:spcPts val="0"/>
              </a:spcBef>
              <a:buNone/>
              <a:defRPr sz="900" b="0" i="0" u="none" strike="noStrike" cap="none">
                <a:solidFill>
                  <a:schemeClr val="dk2"/>
                </a:solidFill>
                <a:latin typeface="Avenir"/>
                <a:ea typeface="Avenir"/>
                <a:cs typeface="Avenir"/>
                <a:sym typeface="Avenir"/>
              </a:defRPr>
            </a:lvl8pPr>
            <a:lvl9pPr marL="0" lvl="8" indent="0" algn="r" rtl="0">
              <a:spcBef>
                <a:spcPts val="0"/>
              </a:spcBef>
              <a:buNone/>
              <a:defRPr sz="900" b="0" i="0" u="none" strike="noStrike" cap="none">
                <a:solidFill>
                  <a:schemeClr val="dk2"/>
                </a:solidFill>
                <a:latin typeface="Avenir"/>
                <a:ea typeface="Avenir"/>
                <a:cs typeface="Avenir"/>
                <a:sym typeface="Avenir"/>
              </a:defRPr>
            </a:lvl9pPr>
          </a:lstStyle>
          <a:p>
            <a:pPr marL="0" lvl="0" indent="0" algn="r" rtl="0">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60" name="Google Shape;60;p7"/>
          <p:cNvCxnSpPr/>
          <p:nvPr/>
        </p:nvCxnSpPr>
        <p:spPr>
          <a:xfrm>
            <a:off x="696912" y="833146"/>
            <a:ext cx="7619400" cy="0"/>
          </a:xfrm>
          <a:prstGeom prst="straightConnector1">
            <a:avLst/>
          </a:prstGeom>
          <a:noFill/>
          <a:ln w="9525" cap="flat" cmpd="sng">
            <a:solidFill>
              <a:schemeClr val="lt2"/>
            </a:solidFill>
            <a:prstDash val="solid"/>
            <a:round/>
            <a:headEnd type="none" w="sm" len="sm"/>
            <a:tailEnd type="none" w="sm" len="sm"/>
          </a:ln>
        </p:spPr>
      </p:cxnSp>
      <p:cxnSp>
        <p:nvCxnSpPr>
          <p:cNvPr id="61" name="Google Shape;61;p7"/>
          <p:cNvCxnSpPr/>
          <p:nvPr/>
        </p:nvCxnSpPr>
        <p:spPr>
          <a:xfrm>
            <a:off x="696912" y="4931900"/>
            <a:ext cx="6849300" cy="0"/>
          </a:xfrm>
          <a:prstGeom prst="straightConnector1">
            <a:avLst/>
          </a:prstGeom>
          <a:noFill/>
          <a:ln w="9525" cap="flat" cmpd="sng">
            <a:solidFill>
              <a:schemeClr val="lt2"/>
            </a:solidFill>
            <a:prstDash val="solid"/>
            <a:round/>
            <a:headEnd type="none" w="sm" len="sm"/>
            <a:tailEnd type="none" w="sm" len="sm"/>
          </a:ln>
        </p:spPr>
      </p:cxnSp>
      <p:sp>
        <p:nvSpPr>
          <p:cNvPr id="62" name="Google Shape;62;p7"/>
          <p:cNvSpPr>
            <a:spLocks noGrp="1"/>
          </p:cNvSpPr>
          <p:nvPr>
            <p:ph type="pic" idx="2"/>
          </p:nvPr>
        </p:nvSpPr>
        <p:spPr>
          <a:xfrm>
            <a:off x="697345" y="930629"/>
            <a:ext cx="911100" cy="893700"/>
          </a:xfrm>
          <a:prstGeom prst="rect">
            <a:avLst/>
          </a:prstGeom>
          <a:noFill/>
          <a:ln>
            <a:noFill/>
          </a:ln>
        </p:spPr>
      </p:sp>
      <p:sp>
        <p:nvSpPr>
          <p:cNvPr id="63" name="Google Shape;63;p7"/>
          <p:cNvSpPr txBox="1">
            <a:spLocks noGrp="1"/>
          </p:cNvSpPr>
          <p:nvPr>
            <p:ph type="body" idx="1"/>
          </p:nvPr>
        </p:nvSpPr>
        <p:spPr>
          <a:xfrm>
            <a:off x="1685107" y="916375"/>
            <a:ext cx="6631200" cy="2172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lt2"/>
              </a:buClr>
              <a:buSzPts val="1100"/>
              <a:buFont typeface="Arial"/>
              <a:buNone/>
              <a:defRPr sz="1100" b="1" i="0">
                <a:solidFill>
                  <a:schemeClr val="lt2"/>
                </a:solidFill>
              </a:defRPr>
            </a:lvl1pPr>
            <a:lvl2pPr marL="914400" lvl="1" indent="-355600" algn="l" rtl="0">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rtl="0">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64" name="Google Shape;64;p7"/>
          <p:cNvSpPr>
            <a:spLocks noGrp="1"/>
          </p:cNvSpPr>
          <p:nvPr>
            <p:ph type="pic" idx="3"/>
          </p:nvPr>
        </p:nvSpPr>
        <p:spPr>
          <a:xfrm>
            <a:off x="697345" y="1929730"/>
            <a:ext cx="911100" cy="895200"/>
          </a:xfrm>
          <a:prstGeom prst="rect">
            <a:avLst/>
          </a:prstGeom>
          <a:noFill/>
          <a:ln>
            <a:noFill/>
          </a:ln>
        </p:spPr>
      </p:sp>
      <p:sp>
        <p:nvSpPr>
          <p:cNvPr id="65" name="Google Shape;65;p7"/>
          <p:cNvSpPr>
            <a:spLocks noGrp="1"/>
          </p:cNvSpPr>
          <p:nvPr>
            <p:ph type="pic" idx="4"/>
          </p:nvPr>
        </p:nvSpPr>
        <p:spPr>
          <a:xfrm>
            <a:off x="697345" y="2930285"/>
            <a:ext cx="911100" cy="895200"/>
          </a:xfrm>
          <a:prstGeom prst="rect">
            <a:avLst/>
          </a:prstGeom>
          <a:noFill/>
          <a:ln>
            <a:noFill/>
          </a:ln>
        </p:spPr>
      </p:sp>
      <p:sp>
        <p:nvSpPr>
          <p:cNvPr id="66" name="Google Shape;66;p7"/>
          <p:cNvSpPr>
            <a:spLocks noGrp="1"/>
          </p:cNvSpPr>
          <p:nvPr>
            <p:ph type="pic" idx="5"/>
          </p:nvPr>
        </p:nvSpPr>
        <p:spPr>
          <a:xfrm>
            <a:off x="696912" y="3930841"/>
            <a:ext cx="911100" cy="895200"/>
          </a:xfrm>
          <a:prstGeom prst="rect">
            <a:avLst/>
          </a:prstGeom>
          <a:noFill/>
          <a:ln>
            <a:noFill/>
          </a:ln>
        </p:spPr>
      </p:sp>
      <p:sp>
        <p:nvSpPr>
          <p:cNvPr id="67" name="Google Shape;67;p7"/>
          <p:cNvSpPr txBox="1">
            <a:spLocks noGrp="1"/>
          </p:cNvSpPr>
          <p:nvPr>
            <p:ph type="body" idx="6"/>
          </p:nvPr>
        </p:nvSpPr>
        <p:spPr>
          <a:xfrm>
            <a:off x="1685107" y="1108015"/>
            <a:ext cx="6631200" cy="6489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dk1"/>
              </a:buClr>
              <a:buSzPts val="1100"/>
              <a:buFont typeface="Arial"/>
              <a:buNone/>
              <a:defRPr sz="1100" b="0" i="0">
                <a:solidFill>
                  <a:schemeClr val="dk1"/>
                </a:solidFill>
              </a:defRPr>
            </a:lvl1pPr>
            <a:lvl2pPr marL="914400" lvl="1" indent="-355600" algn="l" rtl="0">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rtl="0">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68" name="Google Shape;68;p7"/>
          <p:cNvSpPr txBox="1">
            <a:spLocks noGrp="1"/>
          </p:cNvSpPr>
          <p:nvPr>
            <p:ph type="body" idx="7"/>
          </p:nvPr>
        </p:nvSpPr>
        <p:spPr>
          <a:xfrm>
            <a:off x="1685107" y="1923393"/>
            <a:ext cx="6631200" cy="2172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lt2"/>
              </a:buClr>
              <a:buSzPts val="1100"/>
              <a:buFont typeface="Arial"/>
              <a:buNone/>
              <a:defRPr sz="1100" b="1" i="0">
                <a:solidFill>
                  <a:schemeClr val="lt2"/>
                </a:solidFill>
              </a:defRPr>
            </a:lvl1pPr>
            <a:lvl2pPr marL="914400" lvl="1" indent="-355600" algn="l" rtl="0">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rtl="0">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69" name="Google Shape;69;p7"/>
          <p:cNvSpPr txBox="1">
            <a:spLocks noGrp="1"/>
          </p:cNvSpPr>
          <p:nvPr>
            <p:ph type="body" idx="8"/>
          </p:nvPr>
        </p:nvSpPr>
        <p:spPr>
          <a:xfrm>
            <a:off x="1685107" y="2124658"/>
            <a:ext cx="6631200" cy="6489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dk1"/>
              </a:buClr>
              <a:buSzPts val="1100"/>
              <a:buFont typeface="Arial"/>
              <a:buNone/>
              <a:defRPr sz="1100" b="0" i="0">
                <a:solidFill>
                  <a:schemeClr val="dk1"/>
                </a:solidFill>
              </a:defRPr>
            </a:lvl1pPr>
            <a:lvl2pPr marL="914400" lvl="1" indent="-355600" algn="l" rtl="0">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rtl="0">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70" name="Google Shape;70;p7"/>
          <p:cNvSpPr txBox="1">
            <a:spLocks noGrp="1"/>
          </p:cNvSpPr>
          <p:nvPr>
            <p:ph type="body" idx="9"/>
          </p:nvPr>
        </p:nvSpPr>
        <p:spPr>
          <a:xfrm>
            <a:off x="1685107" y="2930285"/>
            <a:ext cx="6631200" cy="2172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lt2"/>
              </a:buClr>
              <a:buSzPts val="1100"/>
              <a:buFont typeface="Arial"/>
              <a:buNone/>
              <a:defRPr sz="1100" b="1" i="0">
                <a:solidFill>
                  <a:schemeClr val="lt2"/>
                </a:solidFill>
              </a:defRPr>
            </a:lvl1pPr>
            <a:lvl2pPr marL="914400" lvl="1" indent="-355600" algn="l" rtl="0">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rtl="0">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71" name="Google Shape;71;p7"/>
          <p:cNvSpPr txBox="1">
            <a:spLocks noGrp="1"/>
          </p:cNvSpPr>
          <p:nvPr>
            <p:ph type="body" idx="13"/>
          </p:nvPr>
        </p:nvSpPr>
        <p:spPr>
          <a:xfrm>
            <a:off x="1685107" y="3131550"/>
            <a:ext cx="6631200" cy="6489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dk1"/>
              </a:buClr>
              <a:buSzPts val="1100"/>
              <a:buFont typeface="Arial"/>
              <a:buNone/>
              <a:defRPr sz="1100" b="0" i="0">
                <a:solidFill>
                  <a:schemeClr val="dk1"/>
                </a:solidFill>
              </a:defRPr>
            </a:lvl1pPr>
            <a:lvl2pPr marL="914400" lvl="1" indent="-355600" algn="l" rtl="0">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rtl="0">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72" name="Google Shape;72;p7"/>
          <p:cNvSpPr txBox="1">
            <a:spLocks noGrp="1"/>
          </p:cNvSpPr>
          <p:nvPr>
            <p:ph type="body" idx="14"/>
          </p:nvPr>
        </p:nvSpPr>
        <p:spPr>
          <a:xfrm>
            <a:off x="1685107" y="3931092"/>
            <a:ext cx="6631200" cy="2172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lt2"/>
              </a:buClr>
              <a:buSzPts val="1100"/>
              <a:buFont typeface="Arial"/>
              <a:buNone/>
              <a:defRPr sz="1100" b="1" i="0">
                <a:solidFill>
                  <a:schemeClr val="lt2"/>
                </a:solidFill>
              </a:defRPr>
            </a:lvl1pPr>
            <a:lvl2pPr marL="914400" lvl="1" indent="-355600" algn="l" rtl="0">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rtl="0">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73" name="Google Shape;73;p7"/>
          <p:cNvSpPr txBox="1">
            <a:spLocks noGrp="1"/>
          </p:cNvSpPr>
          <p:nvPr>
            <p:ph type="body" idx="15"/>
          </p:nvPr>
        </p:nvSpPr>
        <p:spPr>
          <a:xfrm>
            <a:off x="1685107" y="4122732"/>
            <a:ext cx="6631200" cy="6489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dk1"/>
              </a:buClr>
              <a:buSzPts val="1100"/>
              <a:buFont typeface="Arial"/>
              <a:buNone/>
              <a:defRPr sz="1100" b="0" i="0">
                <a:solidFill>
                  <a:schemeClr val="dk1"/>
                </a:solidFill>
              </a:defRPr>
            </a:lvl1pPr>
            <a:lvl2pPr marL="914400" lvl="1" indent="-355600" algn="l" rtl="0">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rtl="0">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ast Performance">
  <p:cSld name="Past Performance">
    <p:bg>
      <p:bgPr>
        <a:solidFill>
          <a:schemeClr val="lt1"/>
        </a:solidFill>
        <a:effectLst/>
      </p:bgPr>
    </p:bg>
    <p:spTree>
      <p:nvGrpSpPr>
        <p:cNvPr id="1" name="Shape 74"/>
        <p:cNvGrpSpPr/>
        <p:nvPr/>
      </p:nvGrpSpPr>
      <p:grpSpPr>
        <a:xfrm>
          <a:off x="0" y="0"/>
          <a:ext cx="0" cy="0"/>
          <a:chOff x="0" y="0"/>
          <a:chExt cx="0" cy="0"/>
        </a:xfrm>
      </p:grpSpPr>
      <p:sp>
        <p:nvSpPr>
          <p:cNvPr id="75" name="Google Shape;75;p8"/>
          <p:cNvSpPr txBox="1">
            <a:spLocks noGrp="1"/>
          </p:cNvSpPr>
          <p:nvPr>
            <p:ph type="title"/>
          </p:nvPr>
        </p:nvSpPr>
        <p:spPr>
          <a:xfrm>
            <a:off x="697333" y="422217"/>
            <a:ext cx="6431700" cy="341700"/>
          </a:xfrm>
          <a:prstGeom prst="rect">
            <a:avLst/>
          </a:prstGeom>
          <a:noFill/>
          <a:ln>
            <a:noFill/>
          </a:ln>
        </p:spPr>
        <p:txBody>
          <a:bodyPr spcFirstLastPara="1" wrap="square" lIns="91425" tIns="45700" rIns="91425" bIns="45700" anchor="t" anchorCtr="0">
            <a:spAutoFit/>
          </a:bodyPr>
          <a:lstStyle>
            <a:lvl1pPr lvl="0" algn="l" rtl="0">
              <a:lnSpc>
                <a:spcPct val="90000"/>
              </a:lnSpc>
              <a:spcBef>
                <a:spcPts val="0"/>
              </a:spcBef>
              <a:spcAft>
                <a:spcPts val="0"/>
              </a:spcAft>
              <a:buClr>
                <a:schemeClr val="lt2"/>
              </a:buClr>
              <a:buSzPts val="1800"/>
              <a:buFont typeface="Avenir"/>
              <a:buNone/>
              <a:defRPr sz="1800" b="1">
                <a:solidFill>
                  <a:schemeClr val="lt2"/>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76" name="Google Shape;76;p8"/>
          <p:cNvSpPr txBox="1">
            <a:spLocks noGrp="1"/>
          </p:cNvSpPr>
          <p:nvPr>
            <p:ph type="sldNum" idx="12"/>
          </p:nvPr>
        </p:nvSpPr>
        <p:spPr>
          <a:xfrm>
            <a:off x="6829425" y="4844639"/>
            <a:ext cx="2133600" cy="1860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sz="900" b="0" i="0" u="none" strike="noStrike" cap="none">
                <a:solidFill>
                  <a:schemeClr val="dk2"/>
                </a:solidFill>
                <a:latin typeface="Avenir"/>
                <a:ea typeface="Avenir"/>
                <a:cs typeface="Avenir"/>
                <a:sym typeface="Avenir"/>
              </a:defRPr>
            </a:lvl1pPr>
            <a:lvl2pPr marL="0" lvl="1" indent="0" algn="r" rtl="0">
              <a:spcBef>
                <a:spcPts val="0"/>
              </a:spcBef>
              <a:buNone/>
              <a:defRPr sz="900" b="0" i="0" u="none" strike="noStrike" cap="none">
                <a:solidFill>
                  <a:schemeClr val="dk2"/>
                </a:solidFill>
                <a:latin typeface="Avenir"/>
                <a:ea typeface="Avenir"/>
                <a:cs typeface="Avenir"/>
                <a:sym typeface="Avenir"/>
              </a:defRPr>
            </a:lvl2pPr>
            <a:lvl3pPr marL="0" lvl="2" indent="0" algn="r" rtl="0">
              <a:spcBef>
                <a:spcPts val="0"/>
              </a:spcBef>
              <a:buNone/>
              <a:defRPr sz="900" b="0" i="0" u="none" strike="noStrike" cap="none">
                <a:solidFill>
                  <a:schemeClr val="dk2"/>
                </a:solidFill>
                <a:latin typeface="Avenir"/>
                <a:ea typeface="Avenir"/>
                <a:cs typeface="Avenir"/>
                <a:sym typeface="Avenir"/>
              </a:defRPr>
            </a:lvl3pPr>
            <a:lvl4pPr marL="0" lvl="3" indent="0" algn="r" rtl="0">
              <a:spcBef>
                <a:spcPts val="0"/>
              </a:spcBef>
              <a:buNone/>
              <a:defRPr sz="900" b="0" i="0" u="none" strike="noStrike" cap="none">
                <a:solidFill>
                  <a:schemeClr val="dk2"/>
                </a:solidFill>
                <a:latin typeface="Avenir"/>
                <a:ea typeface="Avenir"/>
                <a:cs typeface="Avenir"/>
                <a:sym typeface="Avenir"/>
              </a:defRPr>
            </a:lvl4pPr>
            <a:lvl5pPr marL="0" lvl="4" indent="0" algn="r" rtl="0">
              <a:spcBef>
                <a:spcPts val="0"/>
              </a:spcBef>
              <a:buNone/>
              <a:defRPr sz="900" b="0" i="0" u="none" strike="noStrike" cap="none">
                <a:solidFill>
                  <a:schemeClr val="dk2"/>
                </a:solidFill>
                <a:latin typeface="Avenir"/>
                <a:ea typeface="Avenir"/>
                <a:cs typeface="Avenir"/>
                <a:sym typeface="Avenir"/>
              </a:defRPr>
            </a:lvl5pPr>
            <a:lvl6pPr marL="0" lvl="5" indent="0" algn="r" rtl="0">
              <a:spcBef>
                <a:spcPts val="0"/>
              </a:spcBef>
              <a:buNone/>
              <a:defRPr sz="900" b="0" i="0" u="none" strike="noStrike" cap="none">
                <a:solidFill>
                  <a:schemeClr val="dk2"/>
                </a:solidFill>
                <a:latin typeface="Avenir"/>
                <a:ea typeface="Avenir"/>
                <a:cs typeface="Avenir"/>
                <a:sym typeface="Avenir"/>
              </a:defRPr>
            </a:lvl6pPr>
            <a:lvl7pPr marL="0" lvl="6" indent="0" algn="r" rtl="0">
              <a:spcBef>
                <a:spcPts val="0"/>
              </a:spcBef>
              <a:buNone/>
              <a:defRPr sz="900" b="0" i="0" u="none" strike="noStrike" cap="none">
                <a:solidFill>
                  <a:schemeClr val="dk2"/>
                </a:solidFill>
                <a:latin typeface="Avenir"/>
                <a:ea typeface="Avenir"/>
                <a:cs typeface="Avenir"/>
                <a:sym typeface="Avenir"/>
              </a:defRPr>
            </a:lvl7pPr>
            <a:lvl8pPr marL="0" lvl="7" indent="0" algn="r" rtl="0">
              <a:spcBef>
                <a:spcPts val="0"/>
              </a:spcBef>
              <a:buNone/>
              <a:defRPr sz="900" b="0" i="0" u="none" strike="noStrike" cap="none">
                <a:solidFill>
                  <a:schemeClr val="dk2"/>
                </a:solidFill>
                <a:latin typeface="Avenir"/>
                <a:ea typeface="Avenir"/>
                <a:cs typeface="Avenir"/>
                <a:sym typeface="Avenir"/>
              </a:defRPr>
            </a:lvl8pPr>
            <a:lvl9pPr marL="0" lvl="8" indent="0" algn="r" rtl="0">
              <a:spcBef>
                <a:spcPts val="0"/>
              </a:spcBef>
              <a:buNone/>
              <a:defRPr sz="900" b="0" i="0" u="none" strike="noStrike" cap="none">
                <a:solidFill>
                  <a:schemeClr val="dk2"/>
                </a:solidFill>
                <a:latin typeface="Avenir"/>
                <a:ea typeface="Avenir"/>
                <a:cs typeface="Avenir"/>
                <a:sym typeface="Avenir"/>
              </a:defRPr>
            </a:lvl9pPr>
          </a:lstStyle>
          <a:p>
            <a:pPr marL="0" lvl="0" indent="0" algn="r" rtl="0">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77" name="Google Shape;77;p8"/>
          <p:cNvCxnSpPr/>
          <p:nvPr/>
        </p:nvCxnSpPr>
        <p:spPr>
          <a:xfrm>
            <a:off x="696912" y="833146"/>
            <a:ext cx="7619400" cy="0"/>
          </a:xfrm>
          <a:prstGeom prst="straightConnector1">
            <a:avLst/>
          </a:prstGeom>
          <a:noFill/>
          <a:ln w="9525" cap="flat" cmpd="sng">
            <a:solidFill>
              <a:schemeClr val="lt2"/>
            </a:solidFill>
            <a:prstDash val="solid"/>
            <a:round/>
            <a:headEnd type="none" w="sm" len="sm"/>
            <a:tailEnd type="none" w="sm" len="sm"/>
          </a:ln>
        </p:spPr>
      </p:cxnSp>
      <p:cxnSp>
        <p:nvCxnSpPr>
          <p:cNvPr id="78" name="Google Shape;78;p8"/>
          <p:cNvCxnSpPr/>
          <p:nvPr/>
        </p:nvCxnSpPr>
        <p:spPr>
          <a:xfrm>
            <a:off x="696912" y="4931900"/>
            <a:ext cx="6849300" cy="0"/>
          </a:xfrm>
          <a:prstGeom prst="straightConnector1">
            <a:avLst/>
          </a:prstGeom>
          <a:noFill/>
          <a:ln w="9525" cap="flat" cmpd="sng">
            <a:solidFill>
              <a:schemeClr val="lt2"/>
            </a:solidFill>
            <a:prstDash val="solid"/>
            <a:round/>
            <a:headEnd type="none" w="sm" len="sm"/>
            <a:tailEnd type="none" w="sm" len="sm"/>
          </a:ln>
        </p:spPr>
      </p:cxnSp>
      <p:sp>
        <p:nvSpPr>
          <p:cNvPr id="79" name="Google Shape;79;p8"/>
          <p:cNvSpPr txBox="1">
            <a:spLocks noGrp="1"/>
          </p:cNvSpPr>
          <p:nvPr>
            <p:ph type="body" idx="1"/>
          </p:nvPr>
        </p:nvSpPr>
        <p:spPr>
          <a:xfrm>
            <a:off x="3149864" y="993375"/>
            <a:ext cx="5166300" cy="2088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750"/>
              </a:spcBef>
              <a:spcAft>
                <a:spcPts val="0"/>
              </a:spcAft>
              <a:buClr>
                <a:schemeClr val="lt2"/>
              </a:buClr>
              <a:buSzPts val="1000"/>
              <a:buFont typeface="Arial"/>
              <a:buNone/>
              <a:defRPr sz="1000" b="1" i="0">
                <a:solidFill>
                  <a:schemeClr val="lt2"/>
                </a:solidFill>
              </a:defRPr>
            </a:lvl1pPr>
            <a:lvl2pPr marL="914400" lvl="1" indent="-355600" algn="l" rtl="0">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rtl="0">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80" name="Google Shape;80;p8"/>
          <p:cNvSpPr txBox="1">
            <a:spLocks noGrp="1"/>
          </p:cNvSpPr>
          <p:nvPr>
            <p:ph type="body" idx="2"/>
          </p:nvPr>
        </p:nvSpPr>
        <p:spPr>
          <a:xfrm>
            <a:off x="696911" y="1534293"/>
            <a:ext cx="2340900" cy="1087500"/>
          </a:xfrm>
          <a:prstGeom prst="rect">
            <a:avLst/>
          </a:prstGeom>
          <a:noFill/>
          <a:ln>
            <a:noFill/>
          </a:ln>
        </p:spPr>
        <p:txBody>
          <a:bodyPr spcFirstLastPara="1" wrap="square" lIns="91425" tIns="45700" rIns="91425" bIns="45700" anchor="t" anchorCtr="0">
            <a:noAutofit/>
          </a:bodyPr>
          <a:lstStyle>
            <a:lvl1pPr marL="457200" lvl="0" indent="-228600" algn="l" rtl="0">
              <a:lnSpc>
                <a:spcPct val="100000"/>
              </a:lnSpc>
              <a:spcBef>
                <a:spcPts val="0"/>
              </a:spcBef>
              <a:spcAft>
                <a:spcPts val="0"/>
              </a:spcAft>
              <a:buClr>
                <a:schemeClr val="dk1"/>
              </a:buClr>
              <a:buSzPts val="900"/>
              <a:buFont typeface="Arial"/>
              <a:buNone/>
              <a:defRPr sz="900" b="0" i="0">
                <a:solidFill>
                  <a:schemeClr val="dk1"/>
                </a:solidFill>
              </a:defRPr>
            </a:lvl1pPr>
            <a:lvl2pPr marL="914400" lvl="1" indent="-355600" algn="l" rtl="0">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rtl="0">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81" name="Google Shape;81;p8"/>
          <p:cNvSpPr txBox="1">
            <a:spLocks noGrp="1"/>
          </p:cNvSpPr>
          <p:nvPr>
            <p:ph type="body" idx="3"/>
          </p:nvPr>
        </p:nvSpPr>
        <p:spPr>
          <a:xfrm>
            <a:off x="696911" y="979443"/>
            <a:ext cx="2340900" cy="6279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0"/>
              </a:spcBef>
              <a:spcAft>
                <a:spcPts val="0"/>
              </a:spcAft>
              <a:buClr>
                <a:schemeClr val="dk2"/>
              </a:buClr>
              <a:buSzPts val="1050"/>
              <a:buNone/>
              <a:defRPr sz="1050" b="1">
                <a:solidFill>
                  <a:schemeClr val="dk2"/>
                </a:solidFill>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82" name="Google Shape;82;p8"/>
          <p:cNvSpPr txBox="1">
            <a:spLocks noGrp="1"/>
          </p:cNvSpPr>
          <p:nvPr>
            <p:ph type="body" idx="4"/>
          </p:nvPr>
        </p:nvSpPr>
        <p:spPr>
          <a:xfrm>
            <a:off x="3149865" y="1202076"/>
            <a:ext cx="5166300" cy="10803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dk1"/>
              </a:buClr>
              <a:buSzPts val="900"/>
              <a:buNone/>
              <a:defRPr sz="900"/>
            </a:lvl1pPr>
            <a:lvl2pPr marL="914400" lvl="1" indent="-228600" algn="l" rtl="0">
              <a:lnSpc>
                <a:spcPct val="90000"/>
              </a:lnSpc>
              <a:spcBef>
                <a:spcPts val="375"/>
              </a:spcBef>
              <a:spcAft>
                <a:spcPts val="0"/>
              </a:spcAft>
              <a:buClr>
                <a:schemeClr val="dk1"/>
              </a:buClr>
              <a:buSzPts val="900"/>
              <a:buNone/>
              <a:defRPr sz="900"/>
            </a:lvl2pPr>
            <a:lvl3pPr marL="1371600" lvl="2" indent="-228600" algn="l" rtl="0">
              <a:lnSpc>
                <a:spcPct val="90000"/>
              </a:lnSpc>
              <a:spcBef>
                <a:spcPts val="375"/>
              </a:spcBef>
              <a:spcAft>
                <a:spcPts val="0"/>
              </a:spcAft>
              <a:buClr>
                <a:schemeClr val="dk1"/>
              </a:buClr>
              <a:buSzPts val="900"/>
              <a:buNone/>
              <a:defRPr sz="900"/>
            </a:lvl3pPr>
            <a:lvl4pPr marL="1828800" lvl="3" indent="-228600" algn="l" rtl="0">
              <a:lnSpc>
                <a:spcPct val="90000"/>
              </a:lnSpc>
              <a:spcBef>
                <a:spcPts val="375"/>
              </a:spcBef>
              <a:spcAft>
                <a:spcPts val="0"/>
              </a:spcAft>
              <a:buClr>
                <a:schemeClr val="dk1"/>
              </a:buClr>
              <a:buSzPts val="900"/>
              <a:buNone/>
              <a:defRPr sz="900"/>
            </a:lvl4pPr>
            <a:lvl5pPr marL="2286000" lvl="4" indent="-228600" algn="l" rtl="0">
              <a:lnSpc>
                <a:spcPct val="90000"/>
              </a:lnSpc>
              <a:spcBef>
                <a:spcPts val="375"/>
              </a:spcBef>
              <a:spcAft>
                <a:spcPts val="0"/>
              </a:spcAft>
              <a:buClr>
                <a:schemeClr val="dk1"/>
              </a:buClr>
              <a:buSzPts val="900"/>
              <a:buNone/>
              <a:defRPr sz="900"/>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83" name="Google Shape;83;p8"/>
          <p:cNvSpPr txBox="1">
            <a:spLocks noGrp="1"/>
          </p:cNvSpPr>
          <p:nvPr>
            <p:ph type="body" idx="5"/>
          </p:nvPr>
        </p:nvSpPr>
        <p:spPr>
          <a:xfrm>
            <a:off x="3149864" y="2760090"/>
            <a:ext cx="5166300" cy="2088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750"/>
              </a:spcBef>
              <a:spcAft>
                <a:spcPts val="0"/>
              </a:spcAft>
              <a:buClr>
                <a:schemeClr val="lt2"/>
              </a:buClr>
              <a:buSzPts val="1000"/>
              <a:buFont typeface="Arial"/>
              <a:buNone/>
              <a:defRPr sz="1000" b="1" i="0">
                <a:solidFill>
                  <a:schemeClr val="lt2"/>
                </a:solidFill>
              </a:defRPr>
            </a:lvl1pPr>
            <a:lvl2pPr marL="914400" lvl="1" indent="-355600" algn="l" rtl="0">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rtl="0">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84" name="Google Shape;84;p8"/>
          <p:cNvSpPr txBox="1">
            <a:spLocks noGrp="1"/>
          </p:cNvSpPr>
          <p:nvPr>
            <p:ph type="body" idx="6"/>
          </p:nvPr>
        </p:nvSpPr>
        <p:spPr>
          <a:xfrm>
            <a:off x="696911" y="3301008"/>
            <a:ext cx="2340900" cy="1087500"/>
          </a:xfrm>
          <a:prstGeom prst="rect">
            <a:avLst/>
          </a:prstGeom>
          <a:noFill/>
          <a:ln>
            <a:noFill/>
          </a:ln>
        </p:spPr>
        <p:txBody>
          <a:bodyPr spcFirstLastPara="1" wrap="square" lIns="91425" tIns="45700" rIns="91425" bIns="45700" anchor="t" anchorCtr="0">
            <a:noAutofit/>
          </a:bodyPr>
          <a:lstStyle>
            <a:lvl1pPr marL="457200" lvl="0" indent="-228600" algn="l" rtl="0">
              <a:lnSpc>
                <a:spcPct val="100000"/>
              </a:lnSpc>
              <a:spcBef>
                <a:spcPts val="0"/>
              </a:spcBef>
              <a:spcAft>
                <a:spcPts val="0"/>
              </a:spcAft>
              <a:buClr>
                <a:schemeClr val="dk1"/>
              </a:buClr>
              <a:buSzPts val="900"/>
              <a:buFont typeface="Arial"/>
              <a:buNone/>
              <a:defRPr sz="900" b="0" i="0">
                <a:solidFill>
                  <a:schemeClr val="dk1"/>
                </a:solidFill>
              </a:defRPr>
            </a:lvl1pPr>
            <a:lvl2pPr marL="914400" lvl="1" indent="-355600" algn="l" rtl="0">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rtl="0">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85" name="Google Shape;85;p8"/>
          <p:cNvSpPr txBox="1">
            <a:spLocks noGrp="1"/>
          </p:cNvSpPr>
          <p:nvPr>
            <p:ph type="body" idx="7"/>
          </p:nvPr>
        </p:nvSpPr>
        <p:spPr>
          <a:xfrm>
            <a:off x="696911" y="2746158"/>
            <a:ext cx="2340900" cy="6279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0"/>
              </a:spcBef>
              <a:spcAft>
                <a:spcPts val="0"/>
              </a:spcAft>
              <a:buClr>
                <a:schemeClr val="dk2"/>
              </a:buClr>
              <a:buSzPts val="1050"/>
              <a:buNone/>
              <a:defRPr sz="1050" b="1">
                <a:solidFill>
                  <a:schemeClr val="dk2"/>
                </a:solidFill>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86" name="Google Shape;86;p8"/>
          <p:cNvSpPr txBox="1">
            <a:spLocks noGrp="1"/>
          </p:cNvSpPr>
          <p:nvPr>
            <p:ph type="body" idx="8"/>
          </p:nvPr>
        </p:nvSpPr>
        <p:spPr>
          <a:xfrm>
            <a:off x="3149865" y="2968791"/>
            <a:ext cx="5166300" cy="10803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dk1"/>
              </a:buClr>
              <a:buSzPts val="900"/>
              <a:buNone/>
              <a:defRPr sz="900"/>
            </a:lvl1pPr>
            <a:lvl2pPr marL="914400" lvl="1" indent="-228600" algn="l" rtl="0">
              <a:lnSpc>
                <a:spcPct val="90000"/>
              </a:lnSpc>
              <a:spcBef>
                <a:spcPts val="375"/>
              </a:spcBef>
              <a:spcAft>
                <a:spcPts val="0"/>
              </a:spcAft>
              <a:buClr>
                <a:schemeClr val="dk1"/>
              </a:buClr>
              <a:buSzPts val="900"/>
              <a:buNone/>
              <a:defRPr sz="900"/>
            </a:lvl2pPr>
            <a:lvl3pPr marL="1371600" lvl="2" indent="-228600" algn="l" rtl="0">
              <a:lnSpc>
                <a:spcPct val="90000"/>
              </a:lnSpc>
              <a:spcBef>
                <a:spcPts val="375"/>
              </a:spcBef>
              <a:spcAft>
                <a:spcPts val="0"/>
              </a:spcAft>
              <a:buClr>
                <a:schemeClr val="dk1"/>
              </a:buClr>
              <a:buSzPts val="900"/>
              <a:buNone/>
              <a:defRPr sz="900"/>
            </a:lvl3pPr>
            <a:lvl4pPr marL="1828800" lvl="3" indent="-228600" algn="l" rtl="0">
              <a:lnSpc>
                <a:spcPct val="90000"/>
              </a:lnSpc>
              <a:spcBef>
                <a:spcPts val="375"/>
              </a:spcBef>
              <a:spcAft>
                <a:spcPts val="0"/>
              </a:spcAft>
              <a:buClr>
                <a:schemeClr val="dk1"/>
              </a:buClr>
              <a:buSzPts val="900"/>
              <a:buNone/>
              <a:defRPr sz="900"/>
            </a:lvl4pPr>
            <a:lvl5pPr marL="2286000" lvl="4" indent="-228600" algn="l" rtl="0">
              <a:lnSpc>
                <a:spcPct val="90000"/>
              </a:lnSpc>
              <a:spcBef>
                <a:spcPts val="375"/>
              </a:spcBef>
              <a:spcAft>
                <a:spcPts val="0"/>
              </a:spcAft>
              <a:buClr>
                <a:schemeClr val="dk1"/>
              </a:buClr>
              <a:buSzPts val="900"/>
              <a:buNone/>
              <a:defRPr sz="900"/>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V">
  <p:cSld name="CV">
    <p:bg>
      <p:bgPr>
        <a:solidFill>
          <a:schemeClr val="lt1"/>
        </a:solidFill>
        <a:effectLst/>
      </p:bgPr>
    </p:bg>
    <p:spTree>
      <p:nvGrpSpPr>
        <p:cNvPr id="1" name="Shape 87"/>
        <p:cNvGrpSpPr/>
        <p:nvPr/>
      </p:nvGrpSpPr>
      <p:grpSpPr>
        <a:xfrm>
          <a:off x="0" y="0"/>
          <a:ext cx="0" cy="0"/>
          <a:chOff x="0" y="0"/>
          <a:chExt cx="0" cy="0"/>
        </a:xfrm>
      </p:grpSpPr>
      <p:sp>
        <p:nvSpPr>
          <p:cNvPr id="88" name="Google Shape;88;p9"/>
          <p:cNvSpPr txBox="1">
            <a:spLocks noGrp="1"/>
          </p:cNvSpPr>
          <p:nvPr>
            <p:ph type="title"/>
          </p:nvPr>
        </p:nvSpPr>
        <p:spPr>
          <a:xfrm>
            <a:off x="697333" y="422217"/>
            <a:ext cx="6431700" cy="341700"/>
          </a:xfrm>
          <a:prstGeom prst="rect">
            <a:avLst/>
          </a:prstGeom>
          <a:noFill/>
          <a:ln>
            <a:noFill/>
          </a:ln>
        </p:spPr>
        <p:txBody>
          <a:bodyPr spcFirstLastPara="1" wrap="square" lIns="91425" tIns="45700" rIns="91425" bIns="45700" anchor="t" anchorCtr="0">
            <a:spAutoFit/>
          </a:bodyPr>
          <a:lstStyle>
            <a:lvl1pPr lvl="0" algn="l" rtl="0">
              <a:lnSpc>
                <a:spcPct val="90000"/>
              </a:lnSpc>
              <a:spcBef>
                <a:spcPts val="0"/>
              </a:spcBef>
              <a:spcAft>
                <a:spcPts val="0"/>
              </a:spcAft>
              <a:buClr>
                <a:schemeClr val="dk2"/>
              </a:buClr>
              <a:buSzPts val="1800"/>
              <a:buFont typeface="Avenir"/>
              <a:buNone/>
              <a:defRPr sz="1800" b="1">
                <a:solidFill>
                  <a:schemeClr val="dk2"/>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89" name="Google Shape;89;p9"/>
          <p:cNvSpPr txBox="1">
            <a:spLocks noGrp="1"/>
          </p:cNvSpPr>
          <p:nvPr>
            <p:ph type="sldNum" idx="12"/>
          </p:nvPr>
        </p:nvSpPr>
        <p:spPr>
          <a:xfrm>
            <a:off x="6829425" y="4844639"/>
            <a:ext cx="2133600" cy="1860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sz="900" b="0" i="0" u="none" strike="noStrike" cap="none">
                <a:solidFill>
                  <a:schemeClr val="dk2"/>
                </a:solidFill>
                <a:latin typeface="Avenir"/>
                <a:ea typeface="Avenir"/>
                <a:cs typeface="Avenir"/>
                <a:sym typeface="Avenir"/>
              </a:defRPr>
            </a:lvl1pPr>
            <a:lvl2pPr marL="0" lvl="1" indent="0" algn="r" rtl="0">
              <a:spcBef>
                <a:spcPts val="0"/>
              </a:spcBef>
              <a:buNone/>
              <a:defRPr sz="900" b="0" i="0" u="none" strike="noStrike" cap="none">
                <a:solidFill>
                  <a:schemeClr val="dk2"/>
                </a:solidFill>
                <a:latin typeface="Avenir"/>
                <a:ea typeface="Avenir"/>
                <a:cs typeface="Avenir"/>
                <a:sym typeface="Avenir"/>
              </a:defRPr>
            </a:lvl2pPr>
            <a:lvl3pPr marL="0" lvl="2" indent="0" algn="r" rtl="0">
              <a:spcBef>
                <a:spcPts val="0"/>
              </a:spcBef>
              <a:buNone/>
              <a:defRPr sz="900" b="0" i="0" u="none" strike="noStrike" cap="none">
                <a:solidFill>
                  <a:schemeClr val="dk2"/>
                </a:solidFill>
                <a:latin typeface="Avenir"/>
                <a:ea typeface="Avenir"/>
                <a:cs typeface="Avenir"/>
                <a:sym typeface="Avenir"/>
              </a:defRPr>
            </a:lvl3pPr>
            <a:lvl4pPr marL="0" lvl="3" indent="0" algn="r" rtl="0">
              <a:spcBef>
                <a:spcPts val="0"/>
              </a:spcBef>
              <a:buNone/>
              <a:defRPr sz="900" b="0" i="0" u="none" strike="noStrike" cap="none">
                <a:solidFill>
                  <a:schemeClr val="dk2"/>
                </a:solidFill>
                <a:latin typeface="Avenir"/>
                <a:ea typeface="Avenir"/>
                <a:cs typeface="Avenir"/>
                <a:sym typeface="Avenir"/>
              </a:defRPr>
            </a:lvl4pPr>
            <a:lvl5pPr marL="0" lvl="4" indent="0" algn="r" rtl="0">
              <a:spcBef>
                <a:spcPts val="0"/>
              </a:spcBef>
              <a:buNone/>
              <a:defRPr sz="900" b="0" i="0" u="none" strike="noStrike" cap="none">
                <a:solidFill>
                  <a:schemeClr val="dk2"/>
                </a:solidFill>
                <a:latin typeface="Avenir"/>
                <a:ea typeface="Avenir"/>
                <a:cs typeface="Avenir"/>
                <a:sym typeface="Avenir"/>
              </a:defRPr>
            </a:lvl5pPr>
            <a:lvl6pPr marL="0" lvl="5" indent="0" algn="r" rtl="0">
              <a:spcBef>
                <a:spcPts val="0"/>
              </a:spcBef>
              <a:buNone/>
              <a:defRPr sz="900" b="0" i="0" u="none" strike="noStrike" cap="none">
                <a:solidFill>
                  <a:schemeClr val="dk2"/>
                </a:solidFill>
                <a:latin typeface="Avenir"/>
                <a:ea typeface="Avenir"/>
                <a:cs typeface="Avenir"/>
                <a:sym typeface="Avenir"/>
              </a:defRPr>
            </a:lvl6pPr>
            <a:lvl7pPr marL="0" lvl="6" indent="0" algn="r" rtl="0">
              <a:spcBef>
                <a:spcPts val="0"/>
              </a:spcBef>
              <a:buNone/>
              <a:defRPr sz="900" b="0" i="0" u="none" strike="noStrike" cap="none">
                <a:solidFill>
                  <a:schemeClr val="dk2"/>
                </a:solidFill>
                <a:latin typeface="Avenir"/>
                <a:ea typeface="Avenir"/>
                <a:cs typeface="Avenir"/>
                <a:sym typeface="Avenir"/>
              </a:defRPr>
            </a:lvl7pPr>
            <a:lvl8pPr marL="0" lvl="7" indent="0" algn="r" rtl="0">
              <a:spcBef>
                <a:spcPts val="0"/>
              </a:spcBef>
              <a:buNone/>
              <a:defRPr sz="900" b="0" i="0" u="none" strike="noStrike" cap="none">
                <a:solidFill>
                  <a:schemeClr val="dk2"/>
                </a:solidFill>
                <a:latin typeface="Avenir"/>
                <a:ea typeface="Avenir"/>
                <a:cs typeface="Avenir"/>
                <a:sym typeface="Avenir"/>
              </a:defRPr>
            </a:lvl8pPr>
            <a:lvl9pPr marL="0" lvl="8" indent="0" algn="r" rtl="0">
              <a:spcBef>
                <a:spcPts val="0"/>
              </a:spcBef>
              <a:buNone/>
              <a:defRPr sz="900" b="0" i="0" u="none" strike="noStrike" cap="none">
                <a:solidFill>
                  <a:schemeClr val="dk2"/>
                </a:solidFill>
                <a:latin typeface="Avenir"/>
                <a:ea typeface="Avenir"/>
                <a:cs typeface="Avenir"/>
                <a:sym typeface="Avenir"/>
              </a:defRPr>
            </a:lvl9pPr>
          </a:lstStyle>
          <a:p>
            <a:pPr marL="0" lvl="0" indent="0" algn="r" rtl="0">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90" name="Google Shape;90;p9"/>
          <p:cNvCxnSpPr/>
          <p:nvPr/>
        </p:nvCxnSpPr>
        <p:spPr>
          <a:xfrm>
            <a:off x="696912" y="833146"/>
            <a:ext cx="7619400" cy="0"/>
          </a:xfrm>
          <a:prstGeom prst="straightConnector1">
            <a:avLst/>
          </a:prstGeom>
          <a:noFill/>
          <a:ln w="9525" cap="flat" cmpd="sng">
            <a:solidFill>
              <a:schemeClr val="lt2"/>
            </a:solidFill>
            <a:prstDash val="solid"/>
            <a:round/>
            <a:headEnd type="none" w="sm" len="sm"/>
            <a:tailEnd type="none" w="sm" len="sm"/>
          </a:ln>
        </p:spPr>
      </p:cxnSp>
      <p:cxnSp>
        <p:nvCxnSpPr>
          <p:cNvPr id="91" name="Google Shape;91;p9"/>
          <p:cNvCxnSpPr/>
          <p:nvPr/>
        </p:nvCxnSpPr>
        <p:spPr>
          <a:xfrm>
            <a:off x="696912" y="4931900"/>
            <a:ext cx="6849300" cy="0"/>
          </a:xfrm>
          <a:prstGeom prst="straightConnector1">
            <a:avLst/>
          </a:prstGeom>
          <a:noFill/>
          <a:ln w="9525" cap="flat" cmpd="sng">
            <a:solidFill>
              <a:schemeClr val="lt2"/>
            </a:solidFill>
            <a:prstDash val="solid"/>
            <a:round/>
            <a:headEnd type="none" w="sm" len="sm"/>
            <a:tailEnd type="none" w="sm" len="sm"/>
          </a:ln>
        </p:spPr>
      </p:cxnSp>
      <p:cxnSp>
        <p:nvCxnSpPr>
          <p:cNvPr id="92" name="Google Shape;92;p9"/>
          <p:cNvCxnSpPr/>
          <p:nvPr/>
        </p:nvCxnSpPr>
        <p:spPr>
          <a:xfrm>
            <a:off x="2520016" y="991404"/>
            <a:ext cx="0" cy="3853200"/>
          </a:xfrm>
          <a:prstGeom prst="straightConnector1">
            <a:avLst/>
          </a:prstGeom>
          <a:noFill/>
          <a:ln w="9525" cap="flat" cmpd="sng">
            <a:solidFill>
              <a:schemeClr val="lt2"/>
            </a:solidFill>
            <a:prstDash val="solid"/>
            <a:round/>
            <a:headEnd type="none" w="sm" len="sm"/>
            <a:tailEnd type="none" w="sm" len="sm"/>
          </a:ln>
        </p:spPr>
      </p:cxnSp>
      <p:sp>
        <p:nvSpPr>
          <p:cNvPr id="93" name="Google Shape;93;p9"/>
          <p:cNvSpPr txBox="1">
            <a:spLocks noGrp="1"/>
          </p:cNvSpPr>
          <p:nvPr>
            <p:ph type="body" idx="1"/>
          </p:nvPr>
        </p:nvSpPr>
        <p:spPr>
          <a:xfrm>
            <a:off x="2704282" y="934255"/>
            <a:ext cx="5611800" cy="1917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750"/>
              </a:spcBef>
              <a:spcAft>
                <a:spcPts val="0"/>
              </a:spcAft>
              <a:buClr>
                <a:schemeClr val="lt2"/>
              </a:buClr>
              <a:buSzPts val="1050"/>
              <a:buFont typeface="Arial"/>
              <a:buNone/>
              <a:defRPr sz="1050" b="1" i="0">
                <a:solidFill>
                  <a:schemeClr val="lt2"/>
                </a:solidFill>
              </a:defRPr>
            </a:lvl1pPr>
            <a:lvl2pPr marL="914400" lvl="1" indent="-355600" algn="l" rtl="0">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rtl="0">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94" name="Google Shape;94;p9"/>
          <p:cNvSpPr txBox="1">
            <a:spLocks noGrp="1"/>
          </p:cNvSpPr>
          <p:nvPr>
            <p:ph type="body" idx="2"/>
          </p:nvPr>
        </p:nvSpPr>
        <p:spPr>
          <a:xfrm>
            <a:off x="2704282" y="2634637"/>
            <a:ext cx="5611800" cy="1914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750"/>
              </a:spcBef>
              <a:spcAft>
                <a:spcPts val="0"/>
              </a:spcAft>
              <a:buClr>
                <a:schemeClr val="lt2"/>
              </a:buClr>
              <a:buSzPts val="1050"/>
              <a:buFont typeface="Arial"/>
              <a:buNone/>
              <a:defRPr sz="1050" b="1" i="0">
                <a:solidFill>
                  <a:schemeClr val="lt2"/>
                </a:solidFill>
              </a:defRPr>
            </a:lvl1pPr>
            <a:lvl2pPr marL="914400" lvl="1" indent="-355600" algn="l" rtl="0">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rtl="0">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rtl="0">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95" name="Google Shape;95;p9"/>
          <p:cNvSpPr txBox="1">
            <a:spLocks noGrp="1"/>
          </p:cNvSpPr>
          <p:nvPr>
            <p:ph type="body" idx="3"/>
          </p:nvPr>
        </p:nvSpPr>
        <p:spPr>
          <a:xfrm>
            <a:off x="696913" y="944564"/>
            <a:ext cx="1731900" cy="3414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lt2"/>
              </a:buClr>
              <a:buSzPts val="1100"/>
              <a:buNone/>
              <a:defRPr sz="1100" i="1">
                <a:solidFill>
                  <a:schemeClr val="lt2"/>
                </a:solidFill>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96" name="Google Shape;96;p9"/>
          <p:cNvSpPr txBox="1">
            <a:spLocks noGrp="1"/>
          </p:cNvSpPr>
          <p:nvPr>
            <p:ph type="body" idx="4"/>
          </p:nvPr>
        </p:nvSpPr>
        <p:spPr>
          <a:xfrm>
            <a:off x="695922" y="1492597"/>
            <a:ext cx="1731900" cy="3414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rgbClr val="7F7F7F"/>
              </a:buClr>
              <a:buSzPts val="1050"/>
              <a:buNone/>
              <a:defRPr sz="1050">
                <a:solidFill>
                  <a:srgbClr val="7F7F7F"/>
                </a:solidFill>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97" name="Google Shape;97;p9"/>
          <p:cNvSpPr txBox="1">
            <a:spLocks noGrp="1"/>
          </p:cNvSpPr>
          <p:nvPr>
            <p:ph type="body" idx="5"/>
          </p:nvPr>
        </p:nvSpPr>
        <p:spPr>
          <a:xfrm>
            <a:off x="695922" y="1685577"/>
            <a:ext cx="1731900" cy="3414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lt2"/>
              </a:buClr>
              <a:buSzPts val="1050"/>
              <a:buNone/>
              <a:defRPr sz="1050" b="1">
                <a:solidFill>
                  <a:schemeClr val="lt2"/>
                </a:solidFill>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98" name="Google Shape;98;p9"/>
          <p:cNvSpPr txBox="1">
            <a:spLocks noGrp="1"/>
          </p:cNvSpPr>
          <p:nvPr>
            <p:ph type="body" idx="6"/>
          </p:nvPr>
        </p:nvSpPr>
        <p:spPr>
          <a:xfrm>
            <a:off x="695922" y="2102595"/>
            <a:ext cx="1731900" cy="3414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750"/>
              </a:spcBef>
              <a:spcAft>
                <a:spcPts val="0"/>
              </a:spcAft>
              <a:buClr>
                <a:schemeClr val="lt2"/>
              </a:buClr>
              <a:buSzPts val="900"/>
              <a:buNone/>
              <a:defRPr sz="900" b="1">
                <a:solidFill>
                  <a:schemeClr val="lt2"/>
                </a:solidFill>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99" name="Google Shape;99;p9"/>
          <p:cNvSpPr txBox="1">
            <a:spLocks noGrp="1"/>
          </p:cNvSpPr>
          <p:nvPr>
            <p:ph type="body" idx="7"/>
          </p:nvPr>
        </p:nvSpPr>
        <p:spPr>
          <a:xfrm>
            <a:off x="695922" y="2403244"/>
            <a:ext cx="1731900" cy="3414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rgbClr val="7F7F7F"/>
              </a:buClr>
              <a:buSzPts val="900"/>
              <a:buNone/>
              <a:defRPr sz="900">
                <a:solidFill>
                  <a:srgbClr val="7F7F7F"/>
                </a:solidFill>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00" name="Google Shape;100;p9"/>
          <p:cNvSpPr txBox="1">
            <a:spLocks noGrp="1"/>
          </p:cNvSpPr>
          <p:nvPr>
            <p:ph type="body" idx="8"/>
          </p:nvPr>
        </p:nvSpPr>
        <p:spPr>
          <a:xfrm>
            <a:off x="695922" y="2923174"/>
            <a:ext cx="1731900" cy="3414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lt2"/>
              </a:buClr>
              <a:buSzPts val="900"/>
              <a:buNone/>
              <a:defRPr sz="900" b="1">
                <a:solidFill>
                  <a:schemeClr val="lt2"/>
                </a:solidFill>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01" name="Google Shape;101;p9"/>
          <p:cNvSpPr txBox="1">
            <a:spLocks noGrp="1"/>
          </p:cNvSpPr>
          <p:nvPr>
            <p:ph type="body" idx="9"/>
          </p:nvPr>
        </p:nvSpPr>
        <p:spPr>
          <a:xfrm>
            <a:off x="695922" y="3099998"/>
            <a:ext cx="1731900" cy="3414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rgbClr val="7F7F7F"/>
              </a:buClr>
              <a:buSzPts val="900"/>
              <a:buNone/>
              <a:defRPr sz="900">
                <a:solidFill>
                  <a:srgbClr val="7F7F7F"/>
                </a:solidFill>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02" name="Google Shape;102;p9"/>
          <p:cNvSpPr txBox="1">
            <a:spLocks noGrp="1"/>
          </p:cNvSpPr>
          <p:nvPr>
            <p:ph type="body" idx="13"/>
          </p:nvPr>
        </p:nvSpPr>
        <p:spPr>
          <a:xfrm>
            <a:off x="695922" y="3591163"/>
            <a:ext cx="1731900" cy="3414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750"/>
              </a:spcBef>
              <a:spcAft>
                <a:spcPts val="0"/>
              </a:spcAft>
              <a:buClr>
                <a:schemeClr val="lt2"/>
              </a:buClr>
              <a:buSzPts val="900"/>
              <a:buNone/>
              <a:defRPr sz="900" b="1">
                <a:solidFill>
                  <a:schemeClr val="lt2"/>
                </a:solidFill>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03" name="Google Shape;103;p9"/>
          <p:cNvSpPr txBox="1">
            <a:spLocks noGrp="1"/>
          </p:cNvSpPr>
          <p:nvPr>
            <p:ph type="body" idx="14"/>
          </p:nvPr>
        </p:nvSpPr>
        <p:spPr>
          <a:xfrm>
            <a:off x="695922" y="3920387"/>
            <a:ext cx="1731900" cy="341400"/>
          </a:xfrm>
          <a:prstGeom prst="rect">
            <a:avLst/>
          </a:prstGeom>
          <a:noFill/>
          <a:ln>
            <a:noFill/>
          </a:ln>
        </p:spPr>
        <p:txBody>
          <a:bodyPr spcFirstLastPara="1" wrap="square" lIns="91425" tIns="45700" rIns="91425" bIns="45700" anchor="t" anchorCtr="0">
            <a:normAutofit/>
          </a:bodyPr>
          <a:lstStyle>
            <a:lvl1pPr marL="457200" lvl="0" indent="-285750" algn="l" rtl="0">
              <a:lnSpc>
                <a:spcPct val="90000"/>
              </a:lnSpc>
              <a:spcBef>
                <a:spcPts val="750"/>
              </a:spcBef>
              <a:spcAft>
                <a:spcPts val="0"/>
              </a:spcAft>
              <a:buClr>
                <a:srgbClr val="7F7F7F"/>
              </a:buClr>
              <a:buSzPts val="900"/>
              <a:buFont typeface="Arial"/>
              <a:buChar char="•"/>
              <a:defRPr sz="900">
                <a:solidFill>
                  <a:srgbClr val="7F7F7F"/>
                </a:solidFill>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04" name="Google Shape;104;p9"/>
          <p:cNvSpPr txBox="1">
            <a:spLocks noGrp="1"/>
          </p:cNvSpPr>
          <p:nvPr>
            <p:ph type="body" idx="15"/>
          </p:nvPr>
        </p:nvSpPr>
        <p:spPr>
          <a:xfrm>
            <a:off x="2704281" y="1143000"/>
            <a:ext cx="5612700" cy="9717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dk1"/>
              </a:buClr>
              <a:buSzPts val="1000"/>
              <a:buNone/>
              <a:defRPr sz="1000"/>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05" name="Google Shape;105;p9"/>
          <p:cNvSpPr txBox="1">
            <a:spLocks noGrp="1"/>
          </p:cNvSpPr>
          <p:nvPr>
            <p:ph type="body" idx="16"/>
          </p:nvPr>
        </p:nvSpPr>
        <p:spPr>
          <a:xfrm>
            <a:off x="2703576" y="2848369"/>
            <a:ext cx="5612700" cy="9717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dk1"/>
              </a:buClr>
              <a:buSzPts val="1000"/>
              <a:buNone/>
              <a:defRPr sz="1000"/>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2_CV">
  <p:cSld name="2_CV">
    <p:bg>
      <p:bgPr>
        <a:solidFill>
          <a:schemeClr val="lt1"/>
        </a:solidFill>
        <a:effectLst/>
      </p:bgPr>
    </p:bg>
    <p:spTree>
      <p:nvGrpSpPr>
        <p:cNvPr id="1" name="Shape 106"/>
        <p:cNvGrpSpPr/>
        <p:nvPr/>
      </p:nvGrpSpPr>
      <p:grpSpPr>
        <a:xfrm>
          <a:off x="0" y="0"/>
          <a:ext cx="0" cy="0"/>
          <a:chOff x="0" y="0"/>
          <a:chExt cx="0" cy="0"/>
        </a:xfrm>
      </p:grpSpPr>
      <p:sp>
        <p:nvSpPr>
          <p:cNvPr id="107" name="Google Shape;107;p10"/>
          <p:cNvSpPr txBox="1">
            <a:spLocks noGrp="1"/>
          </p:cNvSpPr>
          <p:nvPr>
            <p:ph type="title"/>
          </p:nvPr>
        </p:nvSpPr>
        <p:spPr>
          <a:xfrm>
            <a:off x="697333" y="422217"/>
            <a:ext cx="6431700" cy="341700"/>
          </a:xfrm>
          <a:prstGeom prst="rect">
            <a:avLst/>
          </a:prstGeom>
          <a:noFill/>
          <a:ln>
            <a:noFill/>
          </a:ln>
        </p:spPr>
        <p:txBody>
          <a:bodyPr spcFirstLastPara="1" wrap="square" lIns="91425" tIns="45700" rIns="91425" bIns="45700" anchor="t" anchorCtr="0">
            <a:spAutoFit/>
          </a:bodyPr>
          <a:lstStyle>
            <a:lvl1pPr lvl="0" algn="l" rtl="0">
              <a:lnSpc>
                <a:spcPct val="90000"/>
              </a:lnSpc>
              <a:spcBef>
                <a:spcPts val="0"/>
              </a:spcBef>
              <a:spcAft>
                <a:spcPts val="0"/>
              </a:spcAft>
              <a:buClr>
                <a:schemeClr val="dk2"/>
              </a:buClr>
              <a:buSzPts val="1800"/>
              <a:buFont typeface="Avenir"/>
              <a:buNone/>
              <a:defRPr sz="1800" b="1">
                <a:solidFill>
                  <a:schemeClr val="dk2"/>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08" name="Google Shape;108;p10"/>
          <p:cNvSpPr txBox="1">
            <a:spLocks noGrp="1"/>
          </p:cNvSpPr>
          <p:nvPr>
            <p:ph type="sldNum" idx="12"/>
          </p:nvPr>
        </p:nvSpPr>
        <p:spPr>
          <a:xfrm>
            <a:off x="6829425" y="4844639"/>
            <a:ext cx="2133600" cy="1860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sz="900" b="0" i="0" u="none" strike="noStrike" cap="none">
                <a:solidFill>
                  <a:schemeClr val="dk2"/>
                </a:solidFill>
                <a:latin typeface="Avenir"/>
                <a:ea typeface="Avenir"/>
                <a:cs typeface="Avenir"/>
                <a:sym typeface="Avenir"/>
              </a:defRPr>
            </a:lvl1pPr>
            <a:lvl2pPr marL="0" lvl="1" indent="0" algn="r" rtl="0">
              <a:spcBef>
                <a:spcPts val="0"/>
              </a:spcBef>
              <a:buNone/>
              <a:defRPr sz="900" b="0" i="0" u="none" strike="noStrike" cap="none">
                <a:solidFill>
                  <a:schemeClr val="dk2"/>
                </a:solidFill>
                <a:latin typeface="Avenir"/>
                <a:ea typeface="Avenir"/>
                <a:cs typeface="Avenir"/>
                <a:sym typeface="Avenir"/>
              </a:defRPr>
            </a:lvl2pPr>
            <a:lvl3pPr marL="0" lvl="2" indent="0" algn="r" rtl="0">
              <a:spcBef>
                <a:spcPts val="0"/>
              </a:spcBef>
              <a:buNone/>
              <a:defRPr sz="900" b="0" i="0" u="none" strike="noStrike" cap="none">
                <a:solidFill>
                  <a:schemeClr val="dk2"/>
                </a:solidFill>
                <a:latin typeface="Avenir"/>
                <a:ea typeface="Avenir"/>
                <a:cs typeface="Avenir"/>
                <a:sym typeface="Avenir"/>
              </a:defRPr>
            </a:lvl3pPr>
            <a:lvl4pPr marL="0" lvl="3" indent="0" algn="r" rtl="0">
              <a:spcBef>
                <a:spcPts val="0"/>
              </a:spcBef>
              <a:buNone/>
              <a:defRPr sz="900" b="0" i="0" u="none" strike="noStrike" cap="none">
                <a:solidFill>
                  <a:schemeClr val="dk2"/>
                </a:solidFill>
                <a:latin typeface="Avenir"/>
                <a:ea typeface="Avenir"/>
                <a:cs typeface="Avenir"/>
                <a:sym typeface="Avenir"/>
              </a:defRPr>
            </a:lvl4pPr>
            <a:lvl5pPr marL="0" lvl="4" indent="0" algn="r" rtl="0">
              <a:spcBef>
                <a:spcPts val="0"/>
              </a:spcBef>
              <a:buNone/>
              <a:defRPr sz="900" b="0" i="0" u="none" strike="noStrike" cap="none">
                <a:solidFill>
                  <a:schemeClr val="dk2"/>
                </a:solidFill>
                <a:latin typeface="Avenir"/>
                <a:ea typeface="Avenir"/>
                <a:cs typeface="Avenir"/>
                <a:sym typeface="Avenir"/>
              </a:defRPr>
            </a:lvl5pPr>
            <a:lvl6pPr marL="0" lvl="5" indent="0" algn="r" rtl="0">
              <a:spcBef>
                <a:spcPts val="0"/>
              </a:spcBef>
              <a:buNone/>
              <a:defRPr sz="900" b="0" i="0" u="none" strike="noStrike" cap="none">
                <a:solidFill>
                  <a:schemeClr val="dk2"/>
                </a:solidFill>
                <a:latin typeface="Avenir"/>
                <a:ea typeface="Avenir"/>
                <a:cs typeface="Avenir"/>
                <a:sym typeface="Avenir"/>
              </a:defRPr>
            </a:lvl6pPr>
            <a:lvl7pPr marL="0" lvl="6" indent="0" algn="r" rtl="0">
              <a:spcBef>
                <a:spcPts val="0"/>
              </a:spcBef>
              <a:buNone/>
              <a:defRPr sz="900" b="0" i="0" u="none" strike="noStrike" cap="none">
                <a:solidFill>
                  <a:schemeClr val="dk2"/>
                </a:solidFill>
                <a:latin typeface="Avenir"/>
                <a:ea typeface="Avenir"/>
                <a:cs typeface="Avenir"/>
                <a:sym typeface="Avenir"/>
              </a:defRPr>
            </a:lvl7pPr>
            <a:lvl8pPr marL="0" lvl="7" indent="0" algn="r" rtl="0">
              <a:spcBef>
                <a:spcPts val="0"/>
              </a:spcBef>
              <a:buNone/>
              <a:defRPr sz="900" b="0" i="0" u="none" strike="noStrike" cap="none">
                <a:solidFill>
                  <a:schemeClr val="dk2"/>
                </a:solidFill>
                <a:latin typeface="Avenir"/>
                <a:ea typeface="Avenir"/>
                <a:cs typeface="Avenir"/>
                <a:sym typeface="Avenir"/>
              </a:defRPr>
            </a:lvl8pPr>
            <a:lvl9pPr marL="0" lvl="8" indent="0" algn="r" rtl="0">
              <a:spcBef>
                <a:spcPts val="0"/>
              </a:spcBef>
              <a:buNone/>
              <a:defRPr sz="900" b="0" i="0" u="none" strike="noStrike" cap="none">
                <a:solidFill>
                  <a:schemeClr val="dk2"/>
                </a:solidFill>
                <a:latin typeface="Avenir"/>
                <a:ea typeface="Avenir"/>
                <a:cs typeface="Avenir"/>
                <a:sym typeface="Avenir"/>
              </a:defRPr>
            </a:lvl9pPr>
          </a:lstStyle>
          <a:p>
            <a:pPr marL="0" lvl="0" indent="0" algn="r" rtl="0">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109" name="Google Shape;109;p10"/>
          <p:cNvCxnSpPr/>
          <p:nvPr/>
        </p:nvCxnSpPr>
        <p:spPr>
          <a:xfrm>
            <a:off x="696912" y="833146"/>
            <a:ext cx="7619400" cy="0"/>
          </a:xfrm>
          <a:prstGeom prst="straightConnector1">
            <a:avLst/>
          </a:prstGeom>
          <a:noFill/>
          <a:ln w="9525" cap="flat" cmpd="sng">
            <a:solidFill>
              <a:schemeClr val="lt2"/>
            </a:solidFill>
            <a:prstDash val="solid"/>
            <a:round/>
            <a:headEnd type="none" w="sm" len="sm"/>
            <a:tailEnd type="none" w="sm" len="sm"/>
          </a:ln>
        </p:spPr>
      </p:cxnSp>
      <p:cxnSp>
        <p:nvCxnSpPr>
          <p:cNvPr id="110" name="Google Shape;110;p10"/>
          <p:cNvCxnSpPr/>
          <p:nvPr/>
        </p:nvCxnSpPr>
        <p:spPr>
          <a:xfrm>
            <a:off x="696912" y="4931900"/>
            <a:ext cx="6849300" cy="0"/>
          </a:xfrm>
          <a:prstGeom prst="straightConnector1">
            <a:avLst/>
          </a:prstGeom>
          <a:noFill/>
          <a:ln w="9525" cap="flat" cmpd="sng">
            <a:solidFill>
              <a:schemeClr val="lt2"/>
            </a:solidFill>
            <a:prstDash val="solid"/>
            <a:round/>
            <a:headEnd type="none" w="sm" len="sm"/>
            <a:tailEnd type="none" w="sm" len="sm"/>
          </a:ln>
        </p:spPr>
      </p:cxnSp>
      <p:cxnSp>
        <p:nvCxnSpPr>
          <p:cNvPr id="111" name="Google Shape;111;p10"/>
          <p:cNvCxnSpPr/>
          <p:nvPr/>
        </p:nvCxnSpPr>
        <p:spPr>
          <a:xfrm>
            <a:off x="4572000" y="950047"/>
            <a:ext cx="0" cy="3853200"/>
          </a:xfrm>
          <a:prstGeom prst="straightConnector1">
            <a:avLst/>
          </a:prstGeom>
          <a:noFill/>
          <a:ln w="9525" cap="flat" cmpd="sng">
            <a:solidFill>
              <a:schemeClr val="lt2"/>
            </a:solidFill>
            <a:prstDash val="solid"/>
            <a:round/>
            <a:headEnd type="none" w="sm" len="sm"/>
            <a:tailEnd type="none" w="sm" len="sm"/>
          </a:ln>
        </p:spPr>
      </p:cxnSp>
      <p:sp>
        <p:nvSpPr>
          <p:cNvPr id="112" name="Google Shape;112;p10"/>
          <p:cNvSpPr txBox="1">
            <a:spLocks noGrp="1"/>
          </p:cNvSpPr>
          <p:nvPr>
            <p:ph type="body" idx="1"/>
          </p:nvPr>
        </p:nvSpPr>
        <p:spPr>
          <a:xfrm>
            <a:off x="695921" y="996313"/>
            <a:ext cx="2161500" cy="1875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750"/>
              </a:spcBef>
              <a:spcAft>
                <a:spcPts val="0"/>
              </a:spcAft>
              <a:buClr>
                <a:schemeClr val="lt2"/>
              </a:buClr>
              <a:buSzPts val="1050"/>
              <a:buNone/>
              <a:defRPr sz="1050" b="1">
                <a:solidFill>
                  <a:schemeClr val="lt2"/>
                </a:solidFill>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13" name="Google Shape;113;p10"/>
          <p:cNvSpPr txBox="1">
            <a:spLocks noGrp="1"/>
          </p:cNvSpPr>
          <p:nvPr>
            <p:ph type="body" idx="2"/>
          </p:nvPr>
        </p:nvSpPr>
        <p:spPr>
          <a:xfrm>
            <a:off x="695920" y="1189090"/>
            <a:ext cx="3752100" cy="2244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750"/>
              </a:spcBef>
              <a:spcAft>
                <a:spcPts val="0"/>
              </a:spcAft>
              <a:buClr>
                <a:srgbClr val="7F7F7F"/>
              </a:buClr>
              <a:buSzPts val="1050"/>
              <a:buNone/>
              <a:defRPr sz="1050" b="1">
                <a:solidFill>
                  <a:srgbClr val="7F7F7F"/>
                </a:solidFill>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14" name="Google Shape;114;p10"/>
          <p:cNvSpPr txBox="1">
            <a:spLocks noGrp="1"/>
          </p:cNvSpPr>
          <p:nvPr>
            <p:ph type="body" idx="3"/>
          </p:nvPr>
        </p:nvSpPr>
        <p:spPr>
          <a:xfrm>
            <a:off x="695920" y="2051022"/>
            <a:ext cx="3752400" cy="2432400"/>
          </a:xfrm>
          <a:prstGeom prst="rect">
            <a:avLst/>
          </a:prstGeom>
          <a:noFill/>
          <a:ln>
            <a:noFill/>
          </a:ln>
        </p:spPr>
        <p:txBody>
          <a:bodyPr spcFirstLastPara="1" wrap="square" lIns="91425" tIns="45700" rIns="91425" bIns="45700" anchor="t" anchorCtr="0">
            <a:normAutofit/>
          </a:bodyPr>
          <a:lstStyle>
            <a:lvl1pPr marL="457200" lvl="0" indent="-295275" algn="l" rtl="0">
              <a:lnSpc>
                <a:spcPct val="90000"/>
              </a:lnSpc>
              <a:spcBef>
                <a:spcPts val="750"/>
              </a:spcBef>
              <a:spcAft>
                <a:spcPts val="0"/>
              </a:spcAft>
              <a:buClr>
                <a:schemeClr val="dk1"/>
              </a:buClr>
              <a:buSzPts val="1050"/>
              <a:buFont typeface="Arial"/>
              <a:buChar char="•"/>
              <a:defRPr sz="1050">
                <a:solidFill>
                  <a:schemeClr val="dk1"/>
                </a:solidFill>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15" name="Google Shape;115;p10"/>
          <p:cNvSpPr txBox="1">
            <a:spLocks noGrp="1"/>
          </p:cNvSpPr>
          <p:nvPr>
            <p:ph type="body" idx="4"/>
          </p:nvPr>
        </p:nvSpPr>
        <p:spPr>
          <a:xfrm>
            <a:off x="695921" y="1379684"/>
            <a:ext cx="1731900" cy="2526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lt2"/>
              </a:buClr>
              <a:buSzPts val="900"/>
              <a:buNone/>
              <a:defRPr sz="900">
                <a:solidFill>
                  <a:schemeClr val="lt2"/>
                </a:solidFill>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16" name="Google Shape;116;p10"/>
          <p:cNvSpPr txBox="1">
            <a:spLocks noGrp="1"/>
          </p:cNvSpPr>
          <p:nvPr>
            <p:ph type="body" idx="5"/>
          </p:nvPr>
        </p:nvSpPr>
        <p:spPr>
          <a:xfrm>
            <a:off x="695921" y="1578759"/>
            <a:ext cx="1731900" cy="2526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rgbClr val="7F7F7F"/>
              </a:buClr>
              <a:buSzPts val="1050"/>
              <a:buNone/>
              <a:defRPr sz="1050" i="1">
                <a:solidFill>
                  <a:srgbClr val="7F7F7F"/>
                </a:solidFill>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17" name="Google Shape;117;p10"/>
          <p:cNvSpPr txBox="1">
            <a:spLocks noGrp="1"/>
          </p:cNvSpPr>
          <p:nvPr>
            <p:ph type="body" idx="6"/>
          </p:nvPr>
        </p:nvSpPr>
        <p:spPr>
          <a:xfrm>
            <a:off x="2427883" y="1578759"/>
            <a:ext cx="1731900" cy="2526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rgbClr val="7F7F7F"/>
              </a:buClr>
              <a:buSzPts val="1050"/>
              <a:buNone/>
              <a:defRPr sz="1050" i="1">
                <a:solidFill>
                  <a:srgbClr val="7F7F7F"/>
                </a:solidFill>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18" name="Google Shape;118;p10"/>
          <p:cNvSpPr txBox="1">
            <a:spLocks noGrp="1"/>
          </p:cNvSpPr>
          <p:nvPr>
            <p:ph type="body" idx="7"/>
          </p:nvPr>
        </p:nvSpPr>
        <p:spPr>
          <a:xfrm>
            <a:off x="4695828" y="978902"/>
            <a:ext cx="2161500" cy="187500"/>
          </a:xfrm>
          <a:prstGeom prst="rect">
            <a:avLst/>
          </a:prstGeom>
          <a:noFill/>
          <a:ln>
            <a:noFill/>
          </a:ln>
        </p:spPr>
        <p:txBody>
          <a:bodyPr spcFirstLastPara="1" wrap="square" lIns="91425" tIns="45700" rIns="91425" bIns="45700" anchor="t" anchorCtr="0">
            <a:noAutofit/>
          </a:bodyPr>
          <a:lstStyle>
            <a:lvl1pPr marL="457200" lvl="0" indent="-228600" algn="l" rtl="0">
              <a:lnSpc>
                <a:spcPct val="90000"/>
              </a:lnSpc>
              <a:spcBef>
                <a:spcPts val="750"/>
              </a:spcBef>
              <a:spcAft>
                <a:spcPts val="0"/>
              </a:spcAft>
              <a:buClr>
                <a:schemeClr val="lt2"/>
              </a:buClr>
              <a:buSzPts val="1050"/>
              <a:buNone/>
              <a:defRPr sz="1050" b="1">
                <a:solidFill>
                  <a:schemeClr val="lt2"/>
                </a:solidFill>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19" name="Google Shape;119;p10"/>
          <p:cNvSpPr txBox="1">
            <a:spLocks noGrp="1"/>
          </p:cNvSpPr>
          <p:nvPr>
            <p:ph type="body" idx="8"/>
          </p:nvPr>
        </p:nvSpPr>
        <p:spPr>
          <a:xfrm>
            <a:off x="4695827" y="1171678"/>
            <a:ext cx="3752100" cy="2418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rgbClr val="7F7F7F"/>
              </a:buClr>
              <a:buSzPts val="1050"/>
              <a:buNone/>
              <a:defRPr sz="1050" b="1">
                <a:solidFill>
                  <a:srgbClr val="7F7F7F"/>
                </a:solidFill>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20" name="Google Shape;120;p10"/>
          <p:cNvSpPr txBox="1">
            <a:spLocks noGrp="1"/>
          </p:cNvSpPr>
          <p:nvPr>
            <p:ph type="body" idx="9"/>
          </p:nvPr>
        </p:nvSpPr>
        <p:spPr>
          <a:xfrm>
            <a:off x="4695827" y="2033611"/>
            <a:ext cx="3752400" cy="2432400"/>
          </a:xfrm>
          <a:prstGeom prst="rect">
            <a:avLst/>
          </a:prstGeom>
          <a:noFill/>
          <a:ln>
            <a:noFill/>
          </a:ln>
        </p:spPr>
        <p:txBody>
          <a:bodyPr spcFirstLastPara="1" wrap="square" lIns="91425" tIns="45700" rIns="91425" bIns="45700" anchor="t" anchorCtr="0">
            <a:normAutofit/>
          </a:bodyPr>
          <a:lstStyle>
            <a:lvl1pPr marL="457200" lvl="0" indent="-295275" algn="l" rtl="0">
              <a:lnSpc>
                <a:spcPct val="90000"/>
              </a:lnSpc>
              <a:spcBef>
                <a:spcPts val="750"/>
              </a:spcBef>
              <a:spcAft>
                <a:spcPts val="0"/>
              </a:spcAft>
              <a:buClr>
                <a:schemeClr val="dk1"/>
              </a:buClr>
              <a:buSzPts val="1050"/>
              <a:buFont typeface="Arial"/>
              <a:buChar char="•"/>
              <a:defRPr sz="1050">
                <a:solidFill>
                  <a:schemeClr val="dk1"/>
                </a:solidFill>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21" name="Google Shape;121;p10"/>
          <p:cNvSpPr txBox="1">
            <a:spLocks noGrp="1"/>
          </p:cNvSpPr>
          <p:nvPr>
            <p:ph type="body" idx="13"/>
          </p:nvPr>
        </p:nvSpPr>
        <p:spPr>
          <a:xfrm>
            <a:off x="4695828" y="1362273"/>
            <a:ext cx="1731900" cy="2526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chemeClr val="lt2"/>
              </a:buClr>
              <a:buSzPts val="1050"/>
              <a:buNone/>
              <a:defRPr sz="1050">
                <a:solidFill>
                  <a:schemeClr val="lt2"/>
                </a:solidFill>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22" name="Google Shape;122;p10"/>
          <p:cNvSpPr txBox="1">
            <a:spLocks noGrp="1"/>
          </p:cNvSpPr>
          <p:nvPr>
            <p:ph type="body" idx="14"/>
          </p:nvPr>
        </p:nvSpPr>
        <p:spPr>
          <a:xfrm>
            <a:off x="4695828" y="1561348"/>
            <a:ext cx="1731900" cy="2526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rgbClr val="7F7F7F"/>
              </a:buClr>
              <a:buSzPts val="900"/>
              <a:buNone/>
              <a:defRPr sz="900" i="1">
                <a:solidFill>
                  <a:srgbClr val="7F7F7F"/>
                </a:solidFill>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123" name="Google Shape;123;p10"/>
          <p:cNvSpPr txBox="1">
            <a:spLocks noGrp="1"/>
          </p:cNvSpPr>
          <p:nvPr>
            <p:ph type="body" idx="15"/>
          </p:nvPr>
        </p:nvSpPr>
        <p:spPr>
          <a:xfrm>
            <a:off x="6427790" y="1561348"/>
            <a:ext cx="1731900" cy="2526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750"/>
              </a:spcBef>
              <a:spcAft>
                <a:spcPts val="0"/>
              </a:spcAft>
              <a:buClr>
                <a:srgbClr val="7F7F7F"/>
              </a:buClr>
              <a:buSzPts val="1050"/>
              <a:buNone/>
              <a:defRPr sz="1050" i="1">
                <a:solidFill>
                  <a:srgbClr val="7F7F7F"/>
                </a:solidFill>
              </a:defRPr>
            </a:lvl1pPr>
            <a:lvl2pPr marL="914400" lvl="1" indent="-342900" algn="l" rtl="0">
              <a:lnSpc>
                <a:spcPct val="90000"/>
              </a:lnSpc>
              <a:spcBef>
                <a:spcPts val="375"/>
              </a:spcBef>
              <a:spcAft>
                <a:spcPts val="0"/>
              </a:spcAft>
              <a:buClr>
                <a:schemeClr val="dk1"/>
              </a:buClr>
              <a:buSzPts val="1800"/>
              <a:buChar char="•"/>
              <a:defRPr/>
            </a:lvl2pPr>
            <a:lvl3pPr marL="1371600" lvl="2" indent="-342900" algn="l" rtl="0">
              <a:lnSpc>
                <a:spcPct val="90000"/>
              </a:lnSpc>
              <a:spcBef>
                <a:spcPts val="375"/>
              </a:spcBef>
              <a:spcAft>
                <a:spcPts val="0"/>
              </a:spcAft>
              <a:buClr>
                <a:schemeClr val="dk1"/>
              </a:buClr>
              <a:buSzPts val="1800"/>
              <a:buChar char="•"/>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628650" y="276042"/>
            <a:ext cx="7886700" cy="6501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2"/>
              </a:buClr>
              <a:buSzPts val="2800"/>
              <a:buFont typeface="Avenir"/>
              <a:buNone/>
              <a:defRPr sz="2800" b="0" i="0" u="none" strike="noStrike" cap="none">
                <a:solidFill>
                  <a:schemeClr val="dk2"/>
                </a:solidFill>
                <a:latin typeface="Avenir"/>
                <a:ea typeface="Avenir"/>
                <a:cs typeface="Avenir"/>
                <a:sym typeface="Avenir"/>
              </a:defRPr>
            </a:lvl1pPr>
            <a:lvl2pPr marR="0" lvl="1" algn="l" rtl="0">
              <a:spcBef>
                <a:spcPts val="0"/>
              </a:spcBef>
              <a:spcAft>
                <a:spcPts val="0"/>
              </a:spcAft>
              <a:buSzPts val="1400"/>
              <a:buNone/>
              <a:defRPr sz="1800" b="0" i="0" u="none" strike="noStrike" cap="none">
                <a:solidFill>
                  <a:schemeClr val="dk2"/>
                </a:solidFill>
              </a:defRPr>
            </a:lvl2pPr>
            <a:lvl3pPr marR="0" lvl="2" algn="l" rtl="0">
              <a:spcBef>
                <a:spcPts val="0"/>
              </a:spcBef>
              <a:spcAft>
                <a:spcPts val="0"/>
              </a:spcAft>
              <a:buSzPts val="1400"/>
              <a:buNone/>
              <a:defRPr sz="1800" b="0" i="0" u="none" strike="noStrike" cap="none">
                <a:solidFill>
                  <a:schemeClr val="dk2"/>
                </a:solidFill>
              </a:defRPr>
            </a:lvl3pPr>
            <a:lvl4pPr marR="0" lvl="3" algn="l" rtl="0">
              <a:spcBef>
                <a:spcPts val="0"/>
              </a:spcBef>
              <a:spcAft>
                <a:spcPts val="0"/>
              </a:spcAft>
              <a:buSzPts val="1400"/>
              <a:buNone/>
              <a:defRPr sz="1800" b="0" i="0" u="none" strike="noStrike" cap="none">
                <a:solidFill>
                  <a:schemeClr val="dk2"/>
                </a:solidFill>
              </a:defRPr>
            </a:lvl4pPr>
            <a:lvl5pPr marR="0" lvl="4" algn="l" rtl="0">
              <a:spcBef>
                <a:spcPts val="0"/>
              </a:spcBef>
              <a:spcAft>
                <a:spcPts val="0"/>
              </a:spcAft>
              <a:buSzPts val="1400"/>
              <a:buNone/>
              <a:defRPr sz="1800" b="0" i="0" u="none" strike="noStrike" cap="none">
                <a:solidFill>
                  <a:schemeClr val="dk2"/>
                </a:solidFill>
              </a:defRPr>
            </a:lvl5pPr>
            <a:lvl6pPr marR="0" lvl="5" algn="l" rtl="0">
              <a:spcBef>
                <a:spcPts val="0"/>
              </a:spcBef>
              <a:spcAft>
                <a:spcPts val="0"/>
              </a:spcAft>
              <a:buSzPts val="1400"/>
              <a:buNone/>
              <a:defRPr sz="1800" b="0" i="0" u="none" strike="noStrike" cap="none">
                <a:solidFill>
                  <a:schemeClr val="dk2"/>
                </a:solidFill>
              </a:defRPr>
            </a:lvl6pPr>
            <a:lvl7pPr marR="0" lvl="6" algn="l" rtl="0">
              <a:spcBef>
                <a:spcPts val="0"/>
              </a:spcBef>
              <a:spcAft>
                <a:spcPts val="0"/>
              </a:spcAft>
              <a:buSzPts val="1400"/>
              <a:buNone/>
              <a:defRPr sz="1800" b="0" i="0" u="none" strike="noStrike" cap="none">
                <a:solidFill>
                  <a:schemeClr val="dk2"/>
                </a:solidFill>
              </a:defRPr>
            </a:lvl7pPr>
            <a:lvl8pPr marR="0" lvl="7" algn="l" rtl="0">
              <a:spcBef>
                <a:spcPts val="0"/>
              </a:spcBef>
              <a:spcAft>
                <a:spcPts val="0"/>
              </a:spcAft>
              <a:buSzPts val="1400"/>
              <a:buNone/>
              <a:defRPr sz="1800" b="0" i="0" u="none" strike="noStrike" cap="none">
                <a:solidFill>
                  <a:schemeClr val="dk2"/>
                </a:solidFill>
              </a:defRPr>
            </a:lvl8pPr>
            <a:lvl9pPr marR="0" lvl="8" algn="l" rtl="0">
              <a:spcBef>
                <a:spcPts val="0"/>
              </a:spcBef>
              <a:spcAft>
                <a:spcPts val="0"/>
              </a:spcAft>
              <a:buSzPts val="1400"/>
              <a:buNone/>
              <a:defRPr sz="1800" b="0" i="0" u="none" strike="noStrike" cap="none">
                <a:solidFill>
                  <a:schemeClr val="dk2"/>
                </a:solidFill>
              </a:defRPr>
            </a:lvl9pPr>
          </a:lstStyle>
          <a:p>
            <a:endParaRPr/>
          </a:p>
        </p:txBody>
      </p:sp>
      <p:sp>
        <p:nvSpPr>
          <p:cNvPr id="11" name="Google Shape;11;p1"/>
          <p:cNvSpPr txBox="1">
            <a:spLocks noGrp="1"/>
          </p:cNvSpPr>
          <p:nvPr>
            <p:ph type="body" idx="1"/>
          </p:nvPr>
        </p:nvSpPr>
        <p:spPr>
          <a:xfrm>
            <a:off x="628650" y="1137139"/>
            <a:ext cx="7886700" cy="3532800"/>
          </a:xfrm>
          <a:prstGeom prst="rect">
            <a:avLst/>
          </a:prstGeom>
          <a:noFill/>
          <a:ln>
            <a:noFill/>
          </a:ln>
        </p:spPr>
        <p:txBody>
          <a:bodyPr spcFirstLastPara="1" wrap="square" lIns="91425" tIns="45700" rIns="91425" bIns="45700" anchor="t" anchorCtr="0">
            <a:normAutofit/>
          </a:bodyPr>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Avenir"/>
                <a:ea typeface="Avenir"/>
                <a:cs typeface="Avenir"/>
                <a:sym typeface="Avenir"/>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Avenir"/>
                <a:ea typeface="Avenir"/>
                <a:cs typeface="Avenir"/>
                <a:sym typeface="Avenir"/>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venir"/>
                <a:ea typeface="Avenir"/>
                <a:cs typeface="Avenir"/>
                <a:sym typeface="Avenir"/>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venir"/>
                <a:ea typeface="Avenir"/>
                <a:cs typeface="Avenir"/>
                <a:sym typeface="Avenir"/>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9pPr>
          </a:lstStyle>
          <a:p>
            <a:endParaRPr/>
          </a:p>
        </p:txBody>
      </p:sp>
      <p:sp>
        <p:nvSpPr>
          <p:cNvPr id="12" name="Google Shape;12;p1"/>
          <p:cNvSpPr txBox="1">
            <a:spLocks noGrp="1"/>
          </p:cNvSpPr>
          <p:nvPr>
            <p:ph type="dt" idx="10"/>
          </p:nvPr>
        </p:nvSpPr>
        <p:spPr>
          <a:xfrm>
            <a:off x="628650" y="4805519"/>
            <a:ext cx="2057400" cy="2760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b="0" i="0" u="none" strike="noStrike" cap="none">
                <a:solidFill>
                  <a:srgbClr val="7F7F7F"/>
                </a:solidFill>
                <a:latin typeface="Avenir"/>
                <a:ea typeface="Avenir"/>
                <a:cs typeface="Avenir"/>
                <a:sym typeface="Avenir"/>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028950" y="4805519"/>
            <a:ext cx="3086100" cy="276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900" b="0" i="0" u="none" strike="noStrike" cap="none">
                <a:solidFill>
                  <a:srgbClr val="7F7F7F"/>
                </a:solidFill>
                <a:latin typeface="Avenir"/>
                <a:ea typeface="Avenir"/>
                <a:cs typeface="Avenir"/>
                <a:sym typeface="Avenir"/>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457950" y="4805519"/>
            <a:ext cx="2057400" cy="2760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7F7F7F"/>
                </a:solidFill>
                <a:latin typeface="Avenir"/>
                <a:ea typeface="Avenir"/>
                <a:cs typeface="Avenir"/>
                <a:sym typeface="Avenir"/>
              </a:defRPr>
            </a:lvl1pPr>
            <a:lvl2pPr marL="0" marR="0" lvl="1" indent="0" algn="r" rtl="0">
              <a:spcBef>
                <a:spcPts val="0"/>
              </a:spcBef>
              <a:buNone/>
              <a:defRPr sz="900" b="0" i="0" u="none" strike="noStrike" cap="none">
                <a:solidFill>
                  <a:srgbClr val="7F7F7F"/>
                </a:solidFill>
                <a:latin typeface="Avenir"/>
                <a:ea typeface="Avenir"/>
                <a:cs typeface="Avenir"/>
                <a:sym typeface="Avenir"/>
              </a:defRPr>
            </a:lvl2pPr>
            <a:lvl3pPr marL="0" marR="0" lvl="2" indent="0" algn="r" rtl="0">
              <a:spcBef>
                <a:spcPts val="0"/>
              </a:spcBef>
              <a:buNone/>
              <a:defRPr sz="900" b="0" i="0" u="none" strike="noStrike" cap="none">
                <a:solidFill>
                  <a:srgbClr val="7F7F7F"/>
                </a:solidFill>
                <a:latin typeface="Avenir"/>
                <a:ea typeface="Avenir"/>
                <a:cs typeface="Avenir"/>
                <a:sym typeface="Avenir"/>
              </a:defRPr>
            </a:lvl3pPr>
            <a:lvl4pPr marL="0" marR="0" lvl="3" indent="0" algn="r" rtl="0">
              <a:spcBef>
                <a:spcPts val="0"/>
              </a:spcBef>
              <a:buNone/>
              <a:defRPr sz="900" b="0" i="0" u="none" strike="noStrike" cap="none">
                <a:solidFill>
                  <a:srgbClr val="7F7F7F"/>
                </a:solidFill>
                <a:latin typeface="Avenir"/>
                <a:ea typeface="Avenir"/>
                <a:cs typeface="Avenir"/>
                <a:sym typeface="Avenir"/>
              </a:defRPr>
            </a:lvl4pPr>
            <a:lvl5pPr marL="0" marR="0" lvl="4" indent="0" algn="r" rtl="0">
              <a:spcBef>
                <a:spcPts val="0"/>
              </a:spcBef>
              <a:buNone/>
              <a:defRPr sz="900" b="0" i="0" u="none" strike="noStrike" cap="none">
                <a:solidFill>
                  <a:srgbClr val="7F7F7F"/>
                </a:solidFill>
                <a:latin typeface="Avenir"/>
                <a:ea typeface="Avenir"/>
                <a:cs typeface="Avenir"/>
                <a:sym typeface="Avenir"/>
              </a:defRPr>
            </a:lvl5pPr>
            <a:lvl6pPr marL="0" marR="0" lvl="5" indent="0" algn="r" rtl="0">
              <a:spcBef>
                <a:spcPts val="0"/>
              </a:spcBef>
              <a:buNone/>
              <a:defRPr sz="900" b="0" i="0" u="none" strike="noStrike" cap="none">
                <a:solidFill>
                  <a:srgbClr val="7F7F7F"/>
                </a:solidFill>
                <a:latin typeface="Avenir"/>
                <a:ea typeface="Avenir"/>
                <a:cs typeface="Avenir"/>
                <a:sym typeface="Avenir"/>
              </a:defRPr>
            </a:lvl6pPr>
            <a:lvl7pPr marL="0" marR="0" lvl="6" indent="0" algn="r" rtl="0">
              <a:spcBef>
                <a:spcPts val="0"/>
              </a:spcBef>
              <a:buNone/>
              <a:defRPr sz="900" b="0" i="0" u="none" strike="noStrike" cap="none">
                <a:solidFill>
                  <a:srgbClr val="7F7F7F"/>
                </a:solidFill>
                <a:latin typeface="Avenir"/>
                <a:ea typeface="Avenir"/>
                <a:cs typeface="Avenir"/>
                <a:sym typeface="Avenir"/>
              </a:defRPr>
            </a:lvl7pPr>
            <a:lvl8pPr marL="0" marR="0" lvl="7" indent="0" algn="r" rtl="0">
              <a:spcBef>
                <a:spcPts val="0"/>
              </a:spcBef>
              <a:buNone/>
              <a:defRPr sz="900" b="0" i="0" u="none" strike="noStrike" cap="none">
                <a:solidFill>
                  <a:srgbClr val="7F7F7F"/>
                </a:solidFill>
                <a:latin typeface="Avenir"/>
                <a:ea typeface="Avenir"/>
                <a:cs typeface="Avenir"/>
                <a:sym typeface="Avenir"/>
              </a:defRPr>
            </a:lvl8pPr>
            <a:lvl9pPr marL="0" marR="0" lvl="8" indent="0" algn="r" rtl="0">
              <a:spcBef>
                <a:spcPts val="0"/>
              </a:spcBef>
              <a:buNone/>
              <a:defRPr sz="900" b="0" i="0" u="none" strike="noStrike" cap="none">
                <a:solidFill>
                  <a:srgbClr val="7F7F7F"/>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microsoft.com/office/2018/10/relationships/comments" Target="../comments/modernComment_10A_0.xml"/><Relationship Id="rId7"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hyperlink" Target="https://www.siaedge.com/show-me-the-mobile-money" TargetMode="External"/><Relationship Id="rId4" Type="http://schemas.openxmlformats.org/officeDocument/2006/relationships/hyperlink" Target="https://www.gsma.com/mobilefordevelopment/mistt/" TargetMode="External"/><Relationship Id="rId9"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microsoft.com/office/2018/10/relationships/comments" Target="../comments/modernComment_10C_0.xm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https://docs.google.com/spreadsheets/d/12o5JcleWcNRLph0wy8KHrrPkX9xOaP_LG85vzS1n5hg/edit?usp=sharing" TargetMode="External"/><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www.fsdafrica.org/wp-content/uploads/2022/02/Nigeria-Digitisation-of-Cash-Transfers-SUMMARY-REPORT_10.pdf"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hyperlink" Target="https://www.fsdafrica.org/wp-content/uploads/2022/02/Nigeria-Digitisation-of-Cash-Transfers-ROADMAP.pdf"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microsoft.com/office/2018/10/relationships/comments" Target="../comments/modernComment_104_0.xml"/><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jpg"/></Relationships>
</file>

<file path=ppt/slides/_rels/slide6.xml.rels><?xml version="1.0" encoding="UTF-8" standalone="yes"?>
<Relationships xmlns="http://schemas.openxmlformats.org/package/2006/relationships"><Relationship Id="rId3" Type="http://schemas.microsoft.com/office/2018/10/relationships/comments" Target="../comments/modernComment_105_0.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microsoft.com/office/2018/10/relationships/comments" Target="../comments/modernComment_106_0.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microsoft.com/office/2018/10/relationships/comments" Target="../comments/modernComment_107_0.xml"/><Relationship Id="rId7"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8" Type="http://schemas.openxmlformats.org/officeDocument/2006/relationships/image" Target="../media/image26.png"/><Relationship Id="rId3" Type="http://schemas.microsoft.com/office/2018/10/relationships/comments" Target="../comments/modernComment_108_0.xml"/><Relationship Id="rId7"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16"/>
          <p:cNvSpPr txBox="1">
            <a:spLocks noGrp="1"/>
          </p:cNvSpPr>
          <p:nvPr>
            <p:ph type="sldNum" idx="12"/>
          </p:nvPr>
        </p:nvSpPr>
        <p:spPr>
          <a:xfrm>
            <a:off x="7522300" y="4834564"/>
            <a:ext cx="2133600" cy="18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1</a:t>
            </a:fld>
            <a:endParaRPr>
              <a:solidFill>
                <a:srgbClr val="7F7F7F"/>
              </a:solidFill>
            </a:endParaRPr>
          </a:p>
        </p:txBody>
      </p:sp>
      <p:pic>
        <p:nvPicPr>
          <p:cNvPr id="168" name="Google Shape;168;p16"/>
          <p:cNvPicPr preferRelativeResize="0"/>
          <p:nvPr/>
        </p:nvPicPr>
        <p:blipFill>
          <a:blip r:embed="rId3">
            <a:alphaModFix/>
          </a:blip>
          <a:stretch>
            <a:fillRect/>
          </a:stretch>
        </p:blipFill>
        <p:spPr>
          <a:xfrm>
            <a:off x="0" y="0"/>
            <a:ext cx="9144000" cy="6098989"/>
          </a:xfrm>
          <a:prstGeom prst="rect">
            <a:avLst/>
          </a:prstGeom>
          <a:noFill/>
          <a:ln>
            <a:noFill/>
          </a:ln>
        </p:spPr>
      </p:pic>
      <p:sp>
        <p:nvSpPr>
          <p:cNvPr id="169" name="Google Shape;169;p16"/>
          <p:cNvSpPr txBox="1"/>
          <p:nvPr/>
        </p:nvSpPr>
        <p:spPr>
          <a:xfrm>
            <a:off x="98275" y="2300200"/>
            <a:ext cx="4473600" cy="1508400"/>
          </a:xfrm>
          <a:prstGeom prst="rect">
            <a:avLst/>
          </a:prstGeom>
          <a:solidFill>
            <a:srgbClr val="073763"/>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300" b="1">
                <a:solidFill>
                  <a:schemeClr val="lt1"/>
                </a:solidFill>
                <a:latin typeface="Avenir"/>
                <a:ea typeface="Avenir"/>
                <a:cs typeface="Avenir"/>
                <a:sym typeface="Avenir"/>
              </a:rPr>
              <a:t>Digitizing Savings Groups - Concept Note</a:t>
            </a:r>
            <a:endParaRPr sz="2300" b="1">
              <a:solidFill>
                <a:schemeClr val="lt1"/>
              </a:solidFill>
              <a:latin typeface="Avenir"/>
              <a:ea typeface="Avenir"/>
              <a:cs typeface="Avenir"/>
              <a:sym typeface="Avenir"/>
            </a:endParaRPr>
          </a:p>
          <a:p>
            <a:pPr marL="0" lvl="0" indent="0" algn="l" rtl="0">
              <a:spcBef>
                <a:spcPts val="0"/>
              </a:spcBef>
              <a:spcAft>
                <a:spcPts val="0"/>
              </a:spcAft>
              <a:buNone/>
            </a:pPr>
            <a:endParaRPr sz="2300" b="1">
              <a:solidFill>
                <a:schemeClr val="lt1"/>
              </a:solidFill>
              <a:latin typeface="Avenir"/>
              <a:ea typeface="Avenir"/>
              <a:cs typeface="Avenir"/>
              <a:sym typeface="Avenir"/>
            </a:endParaRPr>
          </a:p>
          <a:p>
            <a:pPr marL="0" lvl="0" indent="0" algn="l" rtl="0">
              <a:spcBef>
                <a:spcPts val="0"/>
              </a:spcBef>
              <a:spcAft>
                <a:spcPts val="0"/>
              </a:spcAft>
              <a:buNone/>
            </a:pPr>
            <a:endParaRPr sz="1700" b="1">
              <a:solidFill>
                <a:schemeClr val="lt1"/>
              </a:solidFill>
              <a:latin typeface="Avenir"/>
              <a:ea typeface="Avenir"/>
              <a:cs typeface="Avenir"/>
              <a:sym typeface="Aveni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25"/>
          <p:cNvSpPr txBox="1">
            <a:spLocks noGrp="1"/>
          </p:cNvSpPr>
          <p:nvPr>
            <p:ph type="title"/>
          </p:nvPr>
        </p:nvSpPr>
        <p:spPr>
          <a:xfrm>
            <a:off x="689373" y="422250"/>
            <a:ext cx="7644300" cy="341700"/>
          </a:xfrm>
          <a:prstGeom prst="rect">
            <a:avLst/>
          </a:prstGeom>
        </p:spPr>
        <p:txBody>
          <a:bodyPr spcFirstLastPara="1" wrap="square" lIns="91425" tIns="45700" rIns="91425" bIns="45700" anchor="t" anchorCtr="0">
            <a:spAutoFit/>
          </a:bodyPr>
          <a:lstStyle/>
          <a:p>
            <a:pPr marL="0" lvl="0" indent="0" algn="l" rtl="0">
              <a:spcBef>
                <a:spcPts val="0"/>
              </a:spcBef>
              <a:spcAft>
                <a:spcPts val="0"/>
              </a:spcAft>
              <a:buNone/>
            </a:pPr>
            <a:r>
              <a:rPr lang="en-US"/>
              <a:t>Phase 4: Financial Service Provider Engagement</a:t>
            </a:r>
            <a:endParaRPr/>
          </a:p>
        </p:txBody>
      </p:sp>
      <p:sp>
        <p:nvSpPr>
          <p:cNvPr id="286" name="Google Shape;286;p25"/>
          <p:cNvSpPr txBox="1"/>
          <p:nvPr/>
        </p:nvSpPr>
        <p:spPr>
          <a:xfrm>
            <a:off x="540250" y="1032350"/>
            <a:ext cx="8246400" cy="4057875"/>
          </a:xfrm>
          <a:prstGeom prst="rect">
            <a:avLst/>
          </a:prstGeom>
          <a:noFill/>
          <a:ln>
            <a:noFill/>
          </a:ln>
        </p:spPr>
        <p:txBody>
          <a:bodyPr spcFirstLastPara="1" wrap="square" lIns="91425" tIns="91425" rIns="91425" bIns="91425" anchor="t" anchorCtr="0">
            <a:spAutoFit/>
          </a:bodyPr>
          <a:lstStyle/>
          <a:p>
            <a:pPr marL="0" lvl="0" indent="0" algn="l" rtl="0">
              <a:lnSpc>
                <a:spcPct val="107916"/>
              </a:lnSpc>
              <a:spcBef>
                <a:spcPts val="0"/>
              </a:spcBef>
              <a:spcAft>
                <a:spcPts val="0"/>
              </a:spcAft>
              <a:buNone/>
            </a:pPr>
            <a:r>
              <a:rPr lang="en-US" dirty="0">
                <a:solidFill>
                  <a:schemeClr val="dk1"/>
                </a:solidFill>
                <a:latin typeface="Avenir"/>
                <a:ea typeface="Avenir"/>
                <a:cs typeface="Avenir"/>
                <a:sym typeface="Avenir"/>
              </a:rPr>
              <a:t>These discussions are meant to </a:t>
            </a:r>
            <a:r>
              <a:rPr lang="en-US" b="1" dirty="0">
                <a:solidFill>
                  <a:schemeClr val="lt2"/>
                </a:solidFill>
                <a:latin typeface="Avenir"/>
                <a:ea typeface="Avenir"/>
                <a:cs typeface="Avenir"/>
                <a:sym typeface="Avenir"/>
              </a:rPr>
              <a:t>gauge the interest of financial service providers  in delivering services to savings groups</a:t>
            </a:r>
            <a:r>
              <a:rPr lang="en-US" dirty="0">
                <a:solidFill>
                  <a:schemeClr val="dk1"/>
                </a:solidFill>
                <a:latin typeface="Avenir"/>
                <a:ea typeface="Avenir"/>
                <a:cs typeface="Avenir"/>
                <a:sym typeface="Avenir"/>
              </a:rPr>
              <a:t>, and to establish early interest in partnerships between the digital savings group platform and FSPs.  </a:t>
            </a:r>
            <a:endParaRPr dirty="0">
              <a:solidFill>
                <a:schemeClr val="dk1"/>
              </a:solidFill>
              <a:latin typeface="Avenir"/>
              <a:ea typeface="Avenir"/>
              <a:cs typeface="Avenir"/>
              <a:sym typeface="Avenir"/>
            </a:endParaRPr>
          </a:p>
          <a:p>
            <a:pPr marL="0" lvl="0" indent="0" algn="l" rtl="0">
              <a:lnSpc>
                <a:spcPct val="107916"/>
              </a:lnSpc>
              <a:spcBef>
                <a:spcPts val="800"/>
              </a:spcBef>
              <a:spcAft>
                <a:spcPts val="0"/>
              </a:spcAft>
              <a:buNone/>
            </a:pPr>
            <a:endParaRPr dirty="0">
              <a:solidFill>
                <a:schemeClr val="dk1"/>
              </a:solidFill>
              <a:latin typeface="Avenir"/>
              <a:ea typeface="Avenir"/>
              <a:cs typeface="Avenir"/>
              <a:sym typeface="Avenir"/>
            </a:endParaRPr>
          </a:p>
          <a:p>
            <a:pPr marL="0" lvl="0" indent="0" algn="l" rtl="0">
              <a:lnSpc>
                <a:spcPct val="107916"/>
              </a:lnSpc>
              <a:spcBef>
                <a:spcPts val="800"/>
              </a:spcBef>
              <a:spcAft>
                <a:spcPts val="0"/>
              </a:spcAft>
              <a:buNone/>
            </a:pPr>
            <a:r>
              <a:rPr lang="en-US" dirty="0">
                <a:solidFill>
                  <a:schemeClr val="dk1"/>
                </a:solidFill>
                <a:latin typeface="Avenir"/>
                <a:ea typeface="Avenir"/>
                <a:cs typeface="Avenir"/>
                <a:sym typeface="Avenir"/>
              </a:rPr>
              <a:t>These</a:t>
            </a:r>
            <a:r>
              <a:rPr lang="en-US" b="1" dirty="0">
                <a:solidFill>
                  <a:schemeClr val="lt2"/>
                </a:solidFill>
                <a:latin typeface="Avenir"/>
                <a:ea typeface="Avenir"/>
                <a:cs typeface="Avenir"/>
                <a:sym typeface="Avenir"/>
              </a:rPr>
              <a:t> discussions do not necessarily need to end in partnership agreements but should help establish relationships with financial institutions </a:t>
            </a:r>
            <a:r>
              <a:rPr lang="en-US" dirty="0">
                <a:solidFill>
                  <a:schemeClr val="dk1"/>
                </a:solidFill>
                <a:latin typeface="Avenir"/>
                <a:ea typeface="Avenir"/>
                <a:cs typeface="Avenir"/>
                <a:sym typeface="Avenir"/>
              </a:rPr>
              <a:t>that could play a role long term in financial service delivery to digitized savings groups.</a:t>
            </a:r>
            <a:endParaRPr dirty="0">
              <a:solidFill>
                <a:schemeClr val="dk1"/>
              </a:solidFill>
              <a:latin typeface="Avenir"/>
              <a:ea typeface="Avenir"/>
              <a:cs typeface="Avenir"/>
              <a:sym typeface="Avenir"/>
            </a:endParaRPr>
          </a:p>
          <a:p>
            <a:pPr marL="0" lvl="0" indent="0" algn="l" rtl="0">
              <a:lnSpc>
                <a:spcPct val="107916"/>
              </a:lnSpc>
              <a:spcBef>
                <a:spcPts val="800"/>
              </a:spcBef>
              <a:spcAft>
                <a:spcPts val="0"/>
              </a:spcAft>
              <a:buNone/>
            </a:pPr>
            <a:endParaRPr dirty="0">
              <a:solidFill>
                <a:schemeClr val="dk1"/>
              </a:solidFill>
              <a:latin typeface="Avenir"/>
              <a:ea typeface="Avenir"/>
              <a:cs typeface="Avenir"/>
              <a:sym typeface="Avenir"/>
            </a:endParaRPr>
          </a:p>
          <a:p>
            <a:pPr marL="0" lvl="0" indent="0" algn="l" rtl="0">
              <a:lnSpc>
                <a:spcPct val="107916"/>
              </a:lnSpc>
              <a:spcBef>
                <a:spcPts val="800"/>
              </a:spcBef>
              <a:spcAft>
                <a:spcPts val="0"/>
              </a:spcAft>
              <a:buNone/>
            </a:pPr>
            <a:r>
              <a:rPr lang="en-US" dirty="0">
                <a:solidFill>
                  <a:schemeClr val="dk1"/>
                </a:solidFill>
                <a:latin typeface="Avenir"/>
                <a:ea typeface="Avenir"/>
                <a:cs typeface="Avenir"/>
                <a:sym typeface="Avenir"/>
              </a:rPr>
              <a:t>As part of these discussions, </a:t>
            </a:r>
            <a:r>
              <a:rPr lang="en-US" sz="1300" dirty="0">
                <a:solidFill>
                  <a:schemeClr val="dk1"/>
                </a:solidFill>
                <a:latin typeface="Avenir"/>
                <a:ea typeface="Avenir"/>
                <a:cs typeface="Avenir"/>
                <a:sym typeface="Avenir"/>
              </a:rPr>
              <a:t>Action Against Hunger </a:t>
            </a:r>
            <a:r>
              <a:rPr lang="en-US" dirty="0">
                <a:solidFill>
                  <a:schemeClr val="dk1"/>
                </a:solidFill>
                <a:latin typeface="Avenir"/>
                <a:ea typeface="Avenir"/>
                <a:cs typeface="Avenir"/>
                <a:sym typeface="Avenir"/>
              </a:rPr>
              <a:t>will share current information on the managed savings groups.  It will be important to </a:t>
            </a:r>
            <a:r>
              <a:rPr lang="en-US" b="1" dirty="0">
                <a:solidFill>
                  <a:schemeClr val="lt2"/>
                </a:solidFill>
                <a:latin typeface="Avenir"/>
                <a:ea typeface="Avenir"/>
                <a:cs typeface="Avenir"/>
                <a:sym typeface="Avenir"/>
              </a:rPr>
              <a:t>understand what type of information or data would be interesting for financial institutions and help them to make more informed decisions about partnerships in the future.</a:t>
            </a:r>
            <a:r>
              <a:rPr lang="en-US" dirty="0">
                <a:solidFill>
                  <a:schemeClr val="dk1"/>
                </a:solidFill>
                <a:latin typeface="Avenir"/>
                <a:ea typeface="Avenir"/>
                <a:cs typeface="Avenir"/>
                <a:sym typeface="Avenir"/>
              </a:rPr>
              <a:t>  Any data sharing that occurs with potential financial partners will need to have consent factored in.  </a:t>
            </a:r>
            <a:endParaRPr dirty="0">
              <a:solidFill>
                <a:schemeClr val="dk1"/>
              </a:solidFill>
            </a:endParaRPr>
          </a:p>
          <a:p>
            <a:pPr marL="0" lvl="0" indent="0" algn="l" rtl="0">
              <a:lnSpc>
                <a:spcPct val="107916"/>
              </a:lnSpc>
              <a:spcBef>
                <a:spcPts val="800"/>
              </a:spcBef>
              <a:spcAft>
                <a:spcPts val="800"/>
              </a:spcAft>
              <a:buNone/>
            </a:pPr>
            <a:endParaRPr dirty="0">
              <a:solidFill>
                <a:schemeClr val="dk1"/>
              </a:solidFill>
              <a:latin typeface="Avenir"/>
              <a:ea typeface="Avenir"/>
              <a:cs typeface="Avenir"/>
              <a:sym typeface="Avenir"/>
            </a:endParaRPr>
          </a:p>
        </p:txBody>
      </p:sp>
      <p:sp>
        <p:nvSpPr>
          <p:cNvPr id="287" name="Google Shape;287;p25"/>
          <p:cNvSpPr txBox="1">
            <a:spLocks noGrp="1"/>
          </p:cNvSpPr>
          <p:nvPr>
            <p:ph type="sldNum" idx="12"/>
          </p:nvPr>
        </p:nvSpPr>
        <p:spPr>
          <a:xfrm>
            <a:off x="7522300" y="4834564"/>
            <a:ext cx="2133600" cy="18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10</a:t>
            </a:fld>
            <a:endParaRPr>
              <a:solidFill>
                <a:srgbClr val="7F7F7F"/>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26"/>
          <p:cNvSpPr txBox="1">
            <a:spLocks noGrp="1"/>
          </p:cNvSpPr>
          <p:nvPr>
            <p:ph type="title"/>
          </p:nvPr>
        </p:nvSpPr>
        <p:spPr>
          <a:xfrm>
            <a:off x="689373" y="422250"/>
            <a:ext cx="7644300" cy="341700"/>
          </a:xfrm>
          <a:prstGeom prst="rect">
            <a:avLst/>
          </a:prstGeom>
        </p:spPr>
        <p:txBody>
          <a:bodyPr spcFirstLastPara="1" wrap="square" lIns="91425" tIns="45700" rIns="91425" bIns="45700" anchor="t" anchorCtr="0">
            <a:spAutoFit/>
          </a:bodyPr>
          <a:lstStyle/>
          <a:p>
            <a:pPr marL="0" lvl="0" indent="0" algn="l" rtl="0">
              <a:spcBef>
                <a:spcPts val="0"/>
              </a:spcBef>
              <a:spcAft>
                <a:spcPts val="0"/>
              </a:spcAft>
              <a:buNone/>
            </a:pPr>
            <a:r>
              <a:rPr lang="en-US"/>
              <a:t>Phase 5: Pilot Planning</a:t>
            </a:r>
            <a:endParaRPr/>
          </a:p>
        </p:txBody>
      </p:sp>
      <p:sp>
        <p:nvSpPr>
          <p:cNvPr id="294" name="Google Shape;294;p26"/>
          <p:cNvSpPr txBox="1"/>
          <p:nvPr/>
        </p:nvSpPr>
        <p:spPr>
          <a:xfrm>
            <a:off x="1305400" y="1132575"/>
            <a:ext cx="7584300" cy="3669564"/>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300" b="1" dirty="0">
                <a:latin typeface="Avenir"/>
                <a:ea typeface="Avenir"/>
                <a:cs typeface="Avenir"/>
                <a:sym typeface="Avenir"/>
              </a:rPr>
              <a:t>Field Force Development </a:t>
            </a:r>
            <a:r>
              <a:rPr lang="en-US" sz="1300" dirty="0">
                <a:latin typeface="Avenir"/>
                <a:ea typeface="Avenir"/>
                <a:cs typeface="Avenir"/>
                <a:sym typeface="Avenir"/>
              </a:rPr>
              <a:t>- </a:t>
            </a:r>
            <a:r>
              <a:rPr lang="en-US" sz="1300" dirty="0">
                <a:solidFill>
                  <a:schemeClr val="dk1"/>
                </a:solidFill>
                <a:latin typeface="Avenir"/>
                <a:ea typeface="Avenir"/>
                <a:cs typeface="Avenir"/>
                <a:sym typeface="Avenir"/>
              </a:rPr>
              <a:t>The training of trainers (</a:t>
            </a:r>
            <a:r>
              <a:rPr lang="en-US" sz="1300" dirty="0" err="1">
                <a:solidFill>
                  <a:schemeClr val="dk1"/>
                </a:solidFill>
                <a:latin typeface="Avenir"/>
                <a:ea typeface="Avenir"/>
                <a:cs typeface="Avenir"/>
                <a:sym typeface="Avenir"/>
              </a:rPr>
              <a:t>ToT</a:t>
            </a:r>
            <a:r>
              <a:rPr lang="en-US" sz="1300" dirty="0">
                <a:solidFill>
                  <a:schemeClr val="dk1"/>
                </a:solidFill>
                <a:latin typeface="Avenir"/>
                <a:ea typeface="Avenir"/>
                <a:cs typeface="Avenir"/>
                <a:sym typeface="Avenir"/>
              </a:rPr>
              <a:t>) will need to be conducted by the platform provider and whoever will be doing customer acquisition and onboarding for the pilot (with Action Against Hunger staff and them in onboarding and customer support). </a:t>
            </a:r>
            <a:endParaRPr sz="1300" dirty="0">
              <a:solidFill>
                <a:schemeClr val="dk1"/>
              </a:solidFill>
              <a:latin typeface="Avenir"/>
              <a:ea typeface="Avenir"/>
              <a:cs typeface="Avenir"/>
              <a:sym typeface="Avenir"/>
            </a:endParaRPr>
          </a:p>
          <a:p>
            <a:pPr marL="457200" lvl="0" indent="0" algn="l" rtl="0">
              <a:spcBef>
                <a:spcPts val="0"/>
              </a:spcBef>
              <a:spcAft>
                <a:spcPts val="0"/>
              </a:spcAft>
              <a:buNone/>
            </a:pPr>
            <a:endParaRPr sz="1300" dirty="0">
              <a:solidFill>
                <a:schemeClr val="dk1"/>
              </a:solidFill>
              <a:latin typeface="Avenir"/>
              <a:ea typeface="Avenir"/>
              <a:cs typeface="Avenir"/>
              <a:sym typeface="Avenir"/>
            </a:endParaRPr>
          </a:p>
          <a:p>
            <a:pPr marL="0" lvl="0" indent="0" algn="l" rtl="0">
              <a:lnSpc>
                <a:spcPct val="107916"/>
              </a:lnSpc>
              <a:spcBef>
                <a:spcPts val="0"/>
              </a:spcBef>
              <a:spcAft>
                <a:spcPts val="0"/>
              </a:spcAft>
              <a:buNone/>
            </a:pPr>
            <a:r>
              <a:rPr lang="en-US" sz="1300" b="1" dirty="0">
                <a:solidFill>
                  <a:schemeClr val="dk1"/>
                </a:solidFill>
                <a:latin typeface="Avenir"/>
                <a:ea typeface="Avenir"/>
                <a:cs typeface="Avenir"/>
                <a:sym typeface="Avenir"/>
              </a:rPr>
              <a:t>Group Acquisition Activities</a:t>
            </a:r>
            <a:r>
              <a:rPr lang="en-US" sz="1300" dirty="0">
                <a:solidFill>
                  <a:schemeClr val="dk1"/>
                </a:solidFill>
                <a:latin typeface="Avenir"/>
                <a:ea typeface="Avenir"/>
                <a:cs typeface="Avenir"/>
                <a:sym typeface="Avenir"/>
              </a:rPr>
              <a:t> - Group onboarding and acquisition will need to involve educational elements of not only how to navigate and use the product, but other elements of digital literacy such as how to reduce data bundle usage and costs on a smartphone.  The onboarding sessions will also need to educate members on potential fraud and provide solutions for ways to mitigate the risk of fraud. All groups will need to have access to a minimum of 3G connectivity. </a:t>
            </a:r>
            <a:endParaRPr sz="1300" dirty="0">
              <a:solidFill>
                <a:schemeClr val="dk1"/>
              </a:solidFill>
              <a:latin typeface="Avenir"/>
              <a:ea typeface="Avenir"/>
              <a:cs typeface="Avenir"/>
              <a:sym typeface="Avenir"/>
            </a:endParaRPr>
          </a:p>
          <a:p>
            <a:pPr marL="0" lvl="0" indent="0" algn="l" rtl="0">
              <a:lnSpc>
                <a:spcPct val="107916"/>
              </a:lnSpc>
              <a:spcBef>
                <a:spcPts val="800"/>
              </a:spcBef>
              <a:spcAft>
                <a:spcPts val="0"/>
              </a:spcAft>
              <a:buNone/>
            </a:pPr>
            <a:r>
              <a:rPr lang="en-US" sz="1300" b="1" dirty="0">
                <a:solidFill>
                  <a:schemeClr val="dk1"/>
                </a:solidFill>
                <a:latin typeface="Avenir"/>
                <a:ea typeface="Avenir"/>
                <a:cs typeface="Avenir"/>
                <a:sym typeface="Avenir"/>
              </a:rPr>
              <a:t>Smartphone/Tablet procurement</a:t>
            </a:r>
            <a:r>
              <a:rPr lang="en-US" sz="1300" b="1" i="1" dirty="0">
                <a:solidFill>
                  <a:schemeClr val="dk1"/>
                </a:solidFill>
                <a:latin typeface="Avenir"/>
                <a:ea typeface="Avenir"/>
                <a:cs typeface="Avenir"/>
                <a:sym typeface="Avenir"/>
              </a:rPr>
              <a:t> - </a:t>
            </a:r>
            <a:r>
              <a:rPr lang="en-US" sz="1300" dirty="0">
                <a:solidFill>
                  <a:schemeClr val="dk1"/>
                </a:solidFill>
                <a:latin typeface="Avenir"/>
                <a:ea typeface="Avenir"/>
                <a:cs typeface="Avenir"/>
                <a:sym typeface="Avenir"/>
              </a:rPr>
              <a:t>Action Against Hunger has elected to completely subsidize the smartphone (via budget from this concept note), and partially subsidize the data bundle, with gradual reduction of the data bundle subsidy over the pilot period. </a:t>
            </a:r>
            <a:endParaRPr sz="1300" dirty="0">
              <a:solidFill>
                <a:schemeClr val="dk1"/>
              </a:solidFill>
              <a:latin typeface="Avenir"/>
              <a:ea typeface="Avenir"/>
              <a:cs typeface="Avenir"/>
              <a:sym typeface="Avenir"/>
            </a:endParaRPr>
          </a:p>
          <a:p>
            <a:pPr marL="0" lvl="0" indent="0" algn="l" rtl="0">
              <a:lnSpc>
                <a:spcPct val="107916"/>
              </a:lnSpc>
              <a:spcBef>
                <a:spcPts val="800"/>
              </a:spcBef>
              <a:spcAft>
                <a:spcPts val="800"/>
              </a:spcAft>
              <a:buNone/>
            </a:pPr>
            <a:r>
              <a:rPr lang="en-US" sz="1300" b="1" dirty="0">
                <a:solidFill>
                  <a:schemeClr val="dk1"/>
                </a:solidFill>
                <a:latin typeface="Avenir"/>
                <a:ea typeface="Avenir"/>
                <a:cs typeface="Avenir"/>
                <a:sym typeface="Avenir"/>
              </a:rPr>
              <a:t>Digital Financial Literacy</a:t>
            </a:r>
            <a:r>
              <a:rPr lang="en-US" sz="1300" dirty="0">
                <a:solidFill>
                  <a:schemeClr val="dk1"/>
                </a:solidFill>
                <a:latin typeface="Avenir"/>
                <a:ea typeface="Avenir"/>
                <a:cs typeface="Avenir"/>
                <a:sym typeface="Avenir"/>
              </a:rPr>
              <a:t> </a:t>
            </a:r>
            <a:r>
              <a:rPr lang="en-US" sz="1300" b="1" i="1" dirty="0">
                <a:solidFill>
                  <a:schemeClr val="dk1"/>
                </a:solidFill>
                <a:latin typeface="Avenir"/>
                <a:ea typeface="Avenir"/>
                <a:cs typeface="Avenir"/>
                <a:sym typeface="Avenir"/>
              </a:rPr>
              <a:t>- </a:t>
            </a:r>
            <a:r>
              <a:rPr lang="en-US" sz="1300" dirty="0">
                <a:solidFill>
                  <a:schemeClr val="dk1"/>
                </a:solidFill>
                <a:latin typeface="Avenir"/>
                <a:ea typeface="Avenir"/>
                <a:cs typeface="Avenir"/>
                <a:sym typeface="Avenir"/>
              </a:rPr>
              <a:t>The deployment of digital financial literacy will be important during the group onboarding process. There are a variety of open source resources including GSMA’s </a:t>
            </a:r>
            <a:r>
              <a:rPr lang="en-US" sz="1300" u="sng" dirty="0">
                <a:solidFill>
                  <a:schemeClr val="hlink"/>
                </a:solidFill>
                <a:latin typeface="Avenir"/>
                <a:ea typeface="Avenir"/>
                <a:cs typeface="Avenir"/>
                <a:sym typeface="Avenir"/>
                <a:hlinkClick r:id="rId4"/>
              </a:rPr>
              <a:t>MISTT</a:t>
            </a:r>
            <a:r>
              <a:rPr lang="en-US" sz="1300" dirty="0">
                <a:solidFill>
                  <a:schemeClr val="dk1"/>
                </a:solidFill>
                <a:latin typeface="Avenir"/>
                <a:ea typeface="Avenir"/>
                <a:cs typeface="Avenir"/>
                <a:sym typeface="Avenir"/>
              </a:rPr>
              <a:t> and USAID’s </a:t>
            </a:r>
            <a:r>
              <a:rPr lang="en-US" sz="1300" u="sng" dirty="0">
                <a:solidFill>
                  <a:schemeClr val="hlink"/>
                </a:solidFill>
                <a:latin typeface="Avenir"/>
                <a:ea typeface="Avenir"/>
                <a:cs typeface="Avenir"/>
                <a:sym typeface="Avenir"/>
                <a:hlinkClick r:id="rId5"/>
              </a:rPr>
              <a:t>Hey Sister Show Me the Mobile Money</a:t>
            </a:r>
            <a:r>
              <a:rPr lang="en-US" sz="1300" dirty="0">
                <a:solidFill>
                  <a:schemeClr val="dk1"/>
                </a:solidFill>
                <a:latin typeface="Avenir"/>
                <a:ea typeface="Avenir"/>
                <a:cs typeface="Avenir"/>
                <a:sym typeface="Avenir"/>
              </a:rPr>
              <a:t>. </a:t>
            </a:r>
            <a:endParaRPr sz="1300" dirty="0">
              <a:solidFill>
                <a:schemeClr val="dk1"/>
              </a:solidFill>
              <a:latin typeface="Avenir"/>
              <a:ea typeface="Avenir"/>
              <a:cs typeface="Avenir"/>
              <a:sym typeface="Avenir"/>
            </a:endParaRPr>
          </a:p>
        </p:txBody>
      </p:sp>
      <p:pic>
        <p:nvPicPr>
          <p:cNvPr id="295" name="Google Shape;295;p26"/>
          <p:cNvPicPr preferRelativeResize="0"/>
          <p:nvPr/>
        </p:nvPicPr>
        <p:blipFill>
          <a:blip r:embed="rId6">
            <a:alphaModFix/>
          </a:blip>
          <a:stretch>
            <a:fillRect/>
          </a:stretch>
        </p:blipFill>
        <p:spPr>
          <a:xfrm>
            <a:off x="378550" y="1132575"/>
            <a:ext cx="737151" cy="737151"/>
          </a:xfrm>
          <a:prstGeom prst="rect">
            <a:avLst/>
          </a:prstGeom>
          <a:noFill/>
          <a:ln>
            <a:noFill/>
          </a:ln>
        </p:spPr>
      </p:pic>
      <p:pic>
        <p:nvPicPr>
          <p:cNvPr id="296" name="Google Shape;296;p26"/>
          <p:cNvPicPr preferRelativeResize="0"/>
          <p:nvPr/>
        </p:nvPicPr>
        <p:blipFill>
          <a:blip r:embed="rId7">
            <a:alphaModFix/>
          </a:blip>
          <a:stretch>
            <a:fillRect/>
          </a:stretch>
        </p:blipFill>
        <p:spPr>
          <a:xfrm>
            <a:off x="307913" y="2069937"/>
            <a:ext cx="785574" cy="785574"/>
          </a:xfrm>
          <a:prstGeom prst="rect">
            <a:avLst/>
          </a:prstGeom>
          <a:noFill/>
          <a:ln>
            <a:noFill/>
          </a:ln>
        </p:spPr>
      </p:pic>
      <p:pic>
        <p:nvPicPr>
          <p:cNvPr id="297" name="Google Shape;297;p26"/>
          <p:cNvPicPr preferRelativeResize="0"/>
          <p:nvPr/>
        </p:nvPicPr>
        <p:blipFill>
          <a:blip r:embed="rId8">
            <a:alphaModFix/>
          </a:blip>
          <a:stretch>
            <a:fillRect/>
          </a:stretch>
        </p:blipFill>
        <p:spPr>
          <a:xfrm>
            <a:off x="379250" y="3055700"/>
            <a:ext cx="642900" cy="642900"/>
          </a:xfrm>
          <a:prstGeom prst="rect">
            <a:avLst/>
          </a:prstGeom>
          <a:noFill/>
          <a:ln>
            <a:noFill/>
          </a:ln>
        </p:spPr>
      </p:pic>
      <p:pic>
        <p:nvPicPr>
          <p:cNvPr id="298" name="Google Shape;298;p26"/>
          <p:cNvPicPr preferRelativeResize="0"/>
          <p:nvPr/>
        </p:nvPicPr>
        <p:blipFill>
          <a:blip r:embed="rId9">
            <a:alphaModFix/>
          </a:blip>
          <a:stretch>
            <a:fillRect/>
          </a:stretch>
        </p:blipFill>
        <p:spPr>
          <a:xfrm>
            <a:off x="425675" y="3895500"/>
            <a:ext cx="642900" cy="642900"/>
          </a:xfrm>
          <a:prstGeom prst="rect">
            <a:avLst/>
          </a:prstGeom>
          <a:noFill/>
          <a:ln>
            <a:noFill/>
          </a:ln>
        </p:spPr>
      </p:pic>
      <p:sp>
        <p:nvSpPr>
          <p:cNvPr id="299" name="Google Shape;299;p26"/>
          <p:cNvSpPr txBox="1">
            <a:spLocks noGrp="1"/>
          </p:cNvSpPr>
          <p:nvPr>
            <p:ph type="sldNum" idx="12"/>
          </p:nvPr>
        </p:nvSpPr>
        <p:spPr>
          <a:xfrm>
            <a:off x="7522300" y="4834564"/>
            <a:ext cx="2133600" cy="18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11</a:t>
            </a:fld>
            <a:endParaRPr>
              <a:solidFill>
                <a:srgbClr val="7F7F7F"/>
              </a:solidFill>
            </a:endParaRPr>
          </a:p>
        </p:txBody>
      </p:sp>
    </p:spTree>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27"/>
          <p:cNvSpPr txBox="1">
            <a:spLocks noGrp="1"/>
          </p:cNvSpPr>
          <p:nvPr>
            <p:ph type="title"/>
          </p:nvPr>
        </p:nvSpPr>
        <p:spPr>
          <a:xfrm>
            <a:off x="689373" y="422250"/>
            <a:ext cx="7644300" cy="341700"/>
          </a:xfrm>
          <a:prstGeom prst="rect">
            <a:avLst/>
          </a:prstGeom>
        </p:spPr>
        <p:txBody>
          <a:bodyPr spcFirstLastPara="1" wrap="square" lIns="91425" tIns="45700" rIns="91425" bIns="45700" anchor="t" anchorCtr="0">
            <a:spAutoFit/>
          </a:bodyPr>
          <a:lstStyle/>
          <a:p>
            <a:pPr marL="0" lvl="0" indent="0" algn="l" rtl="0">
              <a:spcBef>
                <a:spcPts val="0"/>
              </a:spcBef>
              <a:spcAft>
                <a:spcPts val="0"/>
              </a:spcAft>
              <a:buNone/>
            </a:pPr>
            <a:r>
              <a:rPr lang="en-US"/>
              <a:t>Phase 6: Pilot Implementation </a:t>
            </a:r>
            <a:endParaRPr/>
          </a:p>
        </p:txBody>
      </p:sp>
      <p:sp>
        <p:nvSpPr>
          <p:cNvPr id="306" name="Google Shape;306;p27"/>
          <p:cNvSpPr txBox="1"/>
          <p:nvPr/>
        </p:nvSpPr>
        <p:spPr>
          <a:xfrm>
            <a:off x="395725" y="1046450"/>
            <a:ext cx="3905700" cy="1902414"/>
          </a:xfrm>
          <a:prstGeom prst="rect">
            <a:avLst/>
          </a:prstGeom>
          <a:solidFill>
            <a:schemeClr val="lt2"/>
          </a:solidFill>
          <a:ln>
            <a:noFill/>
          </a:ln>
        </p:spPr>
        <p:txBody>
          <a:bodyPr spcFirstLastPara="1" wrap="square" lIns="91425" tIns="91425" rIns="91425" bIns="91425" anchor="t" anchorCtr="0">
            <a:spAutoFit/>
          </a:bodyPr>
          <a:lstStyle/>
          <a:p>
            <a:pPr marL="0" lvl="0" indent="0" algn="l" rtl="0">
              <a:lnSpc>
                <a:spcPct val="107916"/>
              </a:lnSpc>
              <a:spcBef>
                <a:spcPts val="0"/>
              </a:spcBef>
              <a:spcAft>
                <a:spcPts val="0"/>
              </a:spcAft>
              <a:buNone/>
            </a:pPr>
            <a:r>
              <a:rPr lang="en-US" sz="1300" b="1" i="1" dirty="0">
                <a:solidFill>
                  <a:schemeClr val="lt1"/>
                </a:solidFill>
                <a:latin typeface="Avenir"/>
                <a:ea typeface="Avenir"/>
                <a:cs typeface="Avenir"/>
                <a:sym typeface="Avenir"/>
              </a:rPr>
              <a:t>1. Onboarding and Troubleshooting </a:t>
            </a:r>
            <a:endParaRPr sz="1300" b="1" i="1" dirty="0">
              <a:solidFill>
                <a:schemeClr val="lt1"/>
              </a:solidFill>
              <a:latin typeface="Avenir"/>
              <a:ea typeface="Avenir"/>
              <a:cs typeface="Avenir"/>
              <a:sym typeface="Avenir"/>
            </a:endParaRPr>
          </a:p>
          <a:p>
            <a:pPr marL="0" lvl="0" indent="0" algn="l" rtl="0">
              <a:lnSpc>
                <a:spcPct val="107916"/>
              </a:lnSpc>
              <a:spcBef>
                <a:spcPts val="800"/>
              </a:spcBef>
              <a:spcAft>
                <a:spcPts val="800"/>
              </a:spcAft>
              <a:buNone/>
            </a:pPr>
            <a:r>
              <a:rPr lang="en-US" sz="1300" dirty="0">
                <a:solidFill>
                  <a:schemeClr val="bg1"/>
                </a:solidFill>
                <a:latin typeface="Avenir"/>
                <a:ea typeface="Avenir"/>
                <a:cs typeface="Avenir"/>
                <a:sym typeface="Avenir"/>
              </a:rPr>
              <a:t>Action Against Hunger and </a:t>
            </a:r>
            <a:r>
              <a:rPr lang="en-US" sz="1300" dirty="0">
                <a:solidFill>
                  <a:schemeClr val="lt1"/>
                </a:solidFill>
                <a:latin typeface="Avenir"/>
                <a:ea typeface="Avenir"/>
                <a:cs typeface="Avenir"/>
                <a:sym typeface="Avenir"/>
              </a:rPr>
              <a:t>digital savings platform partner will roll out the pilot by training and onboarding groups. Throughout the pilot, groups will be monitored closely, and face to face check-ins will occur on a monthly basis in line with group meetings</a:t>
            </a:r>
            <a:endParaRPr sz="1300" dirty="0">
              <a:solidFill>
                <a:schemeClr val="lt1"/>
              </a:solidFill>
            </a:endParaRPr>
          </a:p>
        </p:txBody>
      </p:sp>
      <p:sp>
        <p:nvSpPr>
          <p:cNvPr id="307" name="Google Shape;307;p27"/>
          <p:cNvSpPr txBox="1"/>
          <p:nvPr/>
        </p:nvSpPr>
        <p:spPr>
          <a:xfrm>
            <a:off x="4572000" y="1046450"/>
            <a:ext cx="3822300" cy="1902414"/>
          </a:xfrm>
          <a:prstGeom prst="rect">
            <a:avLst/>
          </a:prstGeom>
          <a:solidFill>
            <a:schemeClr val="dk2"/>
          </a:solidFill>
          <a:ln>
            <a:noFill/>
          </a:ln>
        </p:spPr>
        <p:txBody>
          <a:bodyPr spcFirstLastPara="1" wrap="square" lIns="91425" tIns="91425" rIns="91425" bIns="91425" anchor="t" anchorCtr="0">
            <a:spAutoFit/>
          </a:bodyPr>
          <a:lstStyle/>
          <a:p>
            <a:pPr marL="0" lvl="0" indent="0" algn="l" rtl="0">
              <a:lnSpc>
                <a:spcPct val="107916"/>
              </a:lnSpc>
              <a:spcBef>
                <a:spcPts val="0"/>
              </a:spcBef>
              <a:spcAft>
                <a:spcPts val="0"/>
              </a:spcAft>
              <a:buNone/>
            </a:pPr>
            <a:r>
              <a:rPr lang="en-US" sz="1300" b="1" i="1" dirty="0">
                <a:solidFill>
                  <a:schemeClr val="lt1"/>
                </a:solidFill>
                <a:latin typeface="Avenir"/>
                <a:ea typeface="Avenir"/>
                <a:cs typeface="Avenir"/>
                <a:sym typeface="Avenir"/>
              </a:rPr>
              <a:t>2. Financial Service Provider Partnerships</a:t>
            </a:r>
            <a:endParaRPr sz="1300" b="1" i="1" dirty="0">
              <a:solidFill>
                <a:schemeClr val="lt1"/>
              </a:solidFill>
              <a:latin typeface="Avenir"/>
              <a:ea typeface="Avenir"/>
              <a:cs typeface="Avenir"/>
              <a:sym typeface="Avenir"/>
            </a:endParaRPr>
          </a:p>
          <a:p>
            <a:pPr marL="0" lvl="0" indent="0" algn="l" rtl="0">
              <a:lnSpc>
                <a:spcPct val="107916"/>
              </a:lnSpc>
              <a:spcBef>
                <a:spcPts val="800"/>
              </a:spcBef>
              <a:spcAft>
                <a:spcPts val="800"/>
              </a:spcAft>
              <a:buNone/>
            </a:pPr>
            <a:r>
              <a:rPr lang="en-US" sz="1300" dirty="0">
                <a:solidFill>
                  <a:schemeClr val="bg1"/>
                </a:solidFill>
                <a:latin typeface="Avenir"/>
                <a:ea typeface="Avenir"/>
                <a:cs typeface="Avenir"/>
                <a:sym typeface="Avenir"/>
              </a:rPr>
              <a:t>After the third month of the pilot, Action Against Hunger and EFINA will work with the digital savings platform </a:t>
            </a:r>
            <a:r>
              <a:rPr lang="en-US" sz="1300" dirty="0">
                <a:solidFill>
                  <a:schemeClr val="lt1"/>
                </a:solidFill>
                <a:latin typeface="Avenir"/>
                <a:ea typeface="Avenir"/>
                <a:cs typeface="Avenir"/>
                <a:sym typeface="Avenir"/>
              </a:rPr>
              <a:t>to analyze savings and credit patterns of the groups.  This data will be used to continue the engagements with the prospective financial service provider partners.</a:t>
            </a:r>
            <a:endParaRPr sz="1300" dirty="0">
              <a:solidFill>
                <a:schemeClr val="lt1"/>
              </a:solidFill>
            </a:endParaRPr>
          </a:p>
        </p:txBody>
      </p:sp>
      <p:sp>
        <p:nvSpPr>
          <p:cNvPr id="308" name="Google Shape;308;p27"/>
          <p:cNvSpPr txBox="1"/>
          <p:nvPr/>
        </p:nvSpPr>
        <p:spPr>
          <a:xfrm>
            <a:off x="395725" y="2983350"/>
            <a:ext cx="3905700" cy="2076820"/>
          </a:xfrm>
          <a:prstGeom prst="rect">
            <a:avLst/>
          </a:prstGeom>
          <a:solidFill>
            <a:schemeClr val="dk2"/>
          </a:solidFill>
          <a:ln>
            <a:noFill/>
          </a:ln>
        </p:spPr>
        <p:txBody>
          <a:bodyPr spcFirstLastPara="1" wrap="square" lIns="91425" tIns="91425" rIns="91425" bIns="91425" anchor="t" anchorCtr="0">
            <a:spAutoFit/>
          </a:bodyPr>
          <a:lstStyle/>
          <a:p>
            <a:pPr marL="0" lvl="0" indent="0" algn="l" rtl="0">
              <a:lnSpc>
                <a:spcPct val="107916"/>
              </a:lnSpc>
              <a:spcBef>
                <a:spcPts val="0"/>
              </a:spcBef>
              <a:spcAft>
                <a:spcPts val="0"/>
              </a:spcAft>
              <a:buNone/>
            </a:pPr>
            <a:r>
              <a:rPr lang="en-US" sz="1300" b="1" i="1" dirty="0">
                <a:solidFill>
                  <a:schemeClr val="lt1"/>
                </a:solidFill>
                <a:latin typeface="Avenir"/>
                <a:ea typeface="Avenir"/>
                <a:cs typeface="Avenir"/>
                <a:sym typeface="Avenir"/>
              </a:rPr>
              <a:t>3. Field Force Ownership Transfer</a:t>
            </a:r>
            <a:endParaRPr sz="1300" b="1" i="1" dirty="0">
              <a:solidFill>
                <a:schemeClr val="lt1"/>
              </a:solidFill>
              <a:latin typeface="Avenir"/>
              <a:ea typeface="Avenir"/>
              <a:cs typeface="Avenir"/>
              <a:sym typeface="Avenir"/>
            </a:endParaRPr>
          </a:p>
          <a:p>
            <a:pPr marL="0" lvl="0" indent="0" algn="l" rtl="0">
              <a:lnSpc>
                <a:spcPct val="107916"/>
              </a:lnSpc>
              <a:spcBef>
                <a:spcPts val="800"/>
              </a:spcBef>
              <a:spcAft>
                <a:spcPts val="800"/>
              </a:spcAft>
              <a:buNone/>
            </a:pPr>
            <a:r>
              <a:rPr lang="en-US" sz="1250" dirty="0">
                <a:solidFill>
                  <a:schemeClr val="bg1"/>
                </a:solidFill>
                <a:latin typeface="Avenir"/>
                <a:ea typeface="Avenir"/>
                <a:cs typeface="Avenir"/>
                <a:sym typeface="Avenir"/>
              </a:rPr>
              <a:t>During the first six months of the pilot, the </a:t>
            </a:r>
            <a:r>
              <a:rPr lang="en-US" sz="1300" dirty="0">
                <a:solidFill>
                  <a:schemeClr val="bg1"/>
                </a:solidFill>
                <a:latin typeface="Avenir"/>
                <a:ea typeface="Avenir"/>
                <a:cs typeface="Avenir"/>
                <a:sym typeface="Avenir"/>
              </a:rPr>
              <a:t>Action Against Hunger</a:t>
            </a:r>
            <a:r>
              <a:rPr lang="en-US" sz="1250" dirty="0">
                <a:solidFill>
                  <a:schemeClr val="bg1"/>
                </a:solidFill>
                <a:latin typeface="Avenir"/>
                <a:ea typeface="Avenir"/>
                <a:cs typeface="Avenir"/>
                <a:sym typeface="Avenir"/>
              </a:rPr>
              <a:t> and EFINA will work with the digital savings platform </a:t>
            </a:r>
            <a:r>
              <a:rPr lang="en-US" sz="1250" dirty="0">
                <a:solidFill>
                  <a:schemeClr val="lt1"/>
                </a:solidFill>
                <a:latin typeface="Avenir"/>
                <a:ea typeface="Avenir"/>
                <a:cs typeface="Avenir"/>
                <a:sym typeface="Avenir"/>
              </a:rPr>
              <a:t>partner to consider ways to transfer savings group facing activities over to a field force that is either owned directly by the digital savings platform partner or a partner financial institution. </a:t>
            </a:r>
            <a:endParaRPr sz="1250" dirty="0">
              <a:solidFill>
                <a:schemeClr val="lt1"/>
              </a:solidFill>
              <a:latin typeface="Avenir"/>
              <a:ea typeface="Avenir"/>
              <a:cs typeface="Avenir"/>
              <a:sym typeface="Avenir"/>
            </a:endParaRPr>
          </a:p>
        </p:txBody>
      </p:sp>
      <p:sp>
        <p:nvSpPr>
          <p:cNvPr id="309" name="Google Shape;309;p27"/>
          <p:cNvSpPr txBox="1"/>
          <p:nvPr/>
        </p:nvSpPr>
        <p:spPr>
          <a:xfrm>
            <a:off x="4572000" y="2983350"/>
            <a:ext cx="3822300" cy="1783200"/>
          </a:xfrm>
          <a:prstGeom prst="rect">
            <a:avLst/>
          </a:prstGeom>
          <a:solidFill>
            <a:schemeClr val="lt2"/>
          </a:solidFill>
          <a:ln>
            <a:noFill/>
          </a:ln>
        </p:spPr>
        <p:txBody>
          <a:bodyPr spcFirstLastPara="1" wrap="square" lIns="91425" tIns="91425" rIns="91425" bIns="91425" anchor="t" anchorCtr="0">
            <a:spAutoFit/>
          </a:bodyPr>
          <a:lstStyle/>
          <a:p>
            <a:pPr marL="0" lvl="0" indent="0" algn="l" rtl="0">
              <a:lnSpc>
                <a:spcPct val="107916"/>
              </a:lnSpc>
              <a:spcBef>
                <a:spcPts val="0"/>
              </a:spcBef>
              <a:spcAft>
                <a:spcPts val="0"/>
              </a:spcAft>
              <a:buNone/>
            </a:pPr>
            <a:r>
              <a:rPr lang="en-US" sz="1300" b="1" i="1">
                <a:solidFill>
                  <a:schemeClr val="lt1"/>
                </a:solidFill>
                <a:latin typeface="Avenir"/>
                <a:ea typeface="Avenir"/>
                <a:cs typeface="Avenir"/>
                <a:sym typeface="Avenir"/>
              </a:rPr>
              <a:t>4. Revenue Model Assessment </a:t>
            </a:r>
            <a:endParaRPr sz="1300" b="1" i="1">
              <a:solidFill>
                <a:schemeClr val="lt1"/>
              </a:solidFill>
              <a:latin typeface="Avenir"/>
              <a:ea typeface="Avenir"/>
              <a:cs typeface="Avenir"/>
              <a:sym typeface="Avenir"/>
            </a:endParaRPr>
          </a:p>
          <a:p>
            <a:pPr marL="0" lvl="0" indent="0" algn="l" rtl="0">
              <a:lnSpc>
                <a:spcPct val="107916"/>
              </a:lnSpc>
              <a:spcBef>
                <a:spcPts val="800"/>
              </a:spcBef>
              <a:spcAft>
                <a:spcPts val="800"/>
              </a:spcAft>
              <a:buNone/>
            </a:pPr>
            <a:r>
              <a:rPr lang="en-US" sz="1300">
                <a:solidFill>
                  <a:schemeClr val="lt1"/>
                </a:solidFill>
                <a:latin typeface="Avenir"/>
                <a:ea typeface="Avenir"/>
                <a:cs typeface="Avenir"/>
                <a:sym typeface="Avenir"/>
              </a:rPr>
              <a:t>The digital savings platform partner will provide data on current and projected revenue potential for their operations in Nigeria.  This will be an important part of the pilot’s ongoing reporting, to help analyze the likelihood of sustainability post project.</a:t>
            </a:r>
            <a:endParaRPr sz="1300">
              <a:solidFill>
                <a:schemeClr val="lt1"/>
              </a:solidFill>
              <a:latin typeface="Avenir"/>
              <a:ea typeface="Avenir"/>
              <a:cs typeface="Avenir"/>
              <a:sym typeface="Avenir"/>
            </a:endParaRPr>
          </a:p>
        </p:txBody>
      </p:sp>
      <p:sp>
        <p:nvSpPr>
          <p:cNvPr id="310" name="Google Shape;310;p27"/>
          <p:cNvSpPr txBox="1">
            <a:spLocks noGrp="1"/>
          </p:cNvSpPr>
          <p:nvPr>
            <p:ph type="sldNum" idx="12"/>
          </p:nvPr>
        </p:nvSpPr>
        <p:spPr>
          <a:xfrm>
            <a:off x="7522300" y="4834564"/>
            <a:ext cx="2133600" cy="18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12</a:t>
            </a:fld>
            <a:endParaRPr>
              <a:solidFill>
                <a:srgbClr val="7F7F7F"/>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28"/>
          <p:cNvSpPr txBox="1">
            <a:spLocks noGrp="1"/>
          </p:cNvSpPr>
          <p:nvPr>
            <p:ph type="title"/>
          </p:nvPr>
        </p:nvSpPr>
        <p:spPr>
          <a:xfrm>
            <a:off x="689373" y="422250"/>
            <a:ext cx="7644300" cy="341700"/>
          </a:xfrm>
          <a:prstGeom prst="rect">
            <a:avLst/>
          </a:prstGeom>
        </p:spPr>
        <p:txBody>
          <a:bodyPr spcFirstLastPara="1" wrap="square" lIns="91425" tIns="45700" rIns="91425" bIns="45700" anchor="t" anchorCtr="0">
            <a:spAutoFit/>
          </a:bodyPr>
          <a:lstStyle/>
          <a:p>
            <a:pPr marL="0" lvl="0" indent="0" algn="l" rtl="0">
              <a:spcBef>
                <a:spcPts val="0"/>
              </a:spcBef>
              <a:spcAft>
                <a:spcPts val="0"/>
              </a:spcAft>
              <a:buNone/>
            </a:pPr>
            <a:r>
              <a:rPr lang="en-US"/>
              <a:t>Phase 7: Endline Data Collection and Report Development </a:t>
            </a:r>
            <a:endParaRPr/>
          </a:p>
        </p:txBody>
      </p:sp>
      <p:sp>
        <p:nvSpPr>
          <p:cNvPr id="317" name="Google Shape;317;p28"/>
          <p:cNvSpPr txBox="1"/>
          <p:nvPr/>
        </p:nvSpPr>
        <p:spPr>
          <a:xfrm>
            <a:off x="588575" y="1037050"/>
            <a:ext cx="7845900" cy="3506699"/>
          </a:xfrm>
          <a:prstGeom prst="rect">
            <a:avLst/>
          </a:prstGeom>
          <a:noFill/>
          <a:ln>
            <a:noFill/>
          </a:ln>
        </p:spPr>
        <p:txBody>
          <a:bodyPr spcFirstLastPara="1" wrap="square" lIns="91425" tIns="91425" rIns="91425" bIns="91425" anchor="t" anchorCtr="0">
            <a:spAutoFit/>
          </a:bodyPr>
          <a:lstStyle/>
          <a:p>
            <a:pPr marL="0" lvl="0" indent="0" algn="l" rtl="0">
              <a:lnSpc>
                <a:spcPct val="107916"/>
              </a:lnSpc>
              <a:spcBef>
                <a:spcPts val="0"/>
              </a:spcBef>
              <a:spcAft>
                <a:spcPts val="0"/>
              </a:spcAft>
              <a:buNone/>
            </a:pPr>
            <a:r>
              <a:rPr lang="en-US" sz="1300" dirty="0">
                <a:solidFill>
                  <a:schemeClr val="dk1"/>
                </a:solidFill>
                <a:latin typeface="Avenir"/>
                <a:ea typeface="Avenir"/>
                <a:cs typeface="Avenir"/>
                <a:sym typeface="Avenir"/>
              </a:rPr>
              <a:t>The final phase of this pilot process will be to </a:t>
            </a:r>
            <a:r>
              <a:rPr lang="en-US" sz="1300" b="1" dirty="0">
                <a:solidFill>
                  <a:schemeClr val="lt2"/>
                </a:solidFill>
                <a:latin typeface="Avenir"/>
                <a:ea typeface="Avenir"/>
                <a:cs typeface="Avenir"/>
                <a:sym typeface="Avenir"/>
              </a:rPr>
              <a:t>conduct endline data collection to get direct feedback from the groups in addition to using data from the digital savings group platform dashboard.</a:t>
            </a:r>
            <a:endParaRPr sz="1300" b="1" dirty="0">
              <a:solidFill>
                <a:schemeClr val="lt2"/>
              </a:solidFill>
              <a:latin typeface="Avenir"/>
              <a:ea typeface="Avenir"/>
              <a:cs typeface="Avenir"/>
              <a:sym typeface="Avenir"/>
            </a:endParaRPr>
          </a:p>
          <a:p>
            <a:pPr marL="0" lvl="0" indent="0" algn="l" rtl="0">
              <a:lnSpc>
                <a:spcPct val="107916"/>
              </a:lnSpc>
              <a:spcBef>
                <a:spcPts val="800"/>
              </a:spcBef>
              <a:spcAft>
                <a:spcPts val="0"/>
              </a:spcAft>
              <a:buNone/>
            </a:pPr>
            <a:endParaRPr sz="1300" dirty="0">
              <a:solidFill>
                <a:schemeClr val="dk1"/>
              </a:solidFill>
              <a:latin typeface="Avenir"/>
              <a:ea typeface="Avenir"/>
              <a:cs typeface="Avenir"/>
              <a:sym typeface="Avenir"/>
            </a:endParaRPr>
          </a:p>
          <a:p>
            <a:pPr marL="0" lvl="0" indent="0" algn="l" rtl="0">
              <a:lnSpc>
                <a:spcPct val="107916"/>
              </a:lnSpc>
              <a:spcBef>
                <a:spcPts val="800"/>
              </a:spcBef>
              <a:spcAft>
                <a:spcPts val="0"/>
              </a:spcAft>
              <a:buNone/>
            </a:pPr>
            <a:r>
              <a:rPr lang="en-US" sz="1300" dirty="0">
                <a:solidFill>
                  <a:schemeClr val="dk1"/>
                </a:solidFill>
                <a:latin typeface="Avenir"/>
                <a:ea typeface="Avenir"/>
                <a:cs typeface="Avenir"/>
                <a:sym typeface="Avenir"/>
              </a:rPr>
              <a:t>Using this data, Action Against Hunger</a:t>
            </a:r>
            <a:r>
              <a:rPr lang="en-US" sz="1300" b="1" dirty="0">
                <a:solidFill>
                  <a:schemeClr val="lt2"/>
                </a:solidFill>
                <a:latin typeface="Avenir"/>
                <a:ea typeface="Avenir"/>
                <a:cs typeface="Avenir"/>
                <a:sym typeface="Avenir"/>
              </a:rPr>
              <a:t> and EFINA will provide a final analysis on the key performance indicators and build a report providing details on the results in addition to key recommendations for potential pathways to scaling the solution in Nigeria</a:t>
            </a:r>
            <a:r>
              <a:rPr lang="en-US" sz="1300" dirty="0">
                <a:solidFill>
                  <a:schemeClr val="dk1"/>
                </a:solidFill>
                <a:latin typeface="Avenir"/>
                <a:ea typeface="Avenir"/>
                <a:cs typeface="Avenir"/>
                <a:sym typeface="Avenir"/>
              </a:rPr>
              <a:t>. The report will highlight key challenges and questions that have been left unanswered, in addition to delivering advice on key points of leverage these digital savings products can be used to bring more savings group members onto digital financial service solutions.</a:t>
            </a:r>
            <a:endParaRPr sz="1300" dirty="0">
              <a:solidFill>
                <a:schemeClr val="dk1"/>
              </a:solidFill>
              <a:latin typeface="Avenir"/>
              <a:ea typeface="Avenir"/>
              <a:cs typeface="Avenir"/>
              <a:sym typeface="Avenir"/>
            </a:endParaRPr>
          </a:p>
          <a:p>
            <a:pPr marL="0" lvl="0" indent="0" algn="l" rtl="0">
              <a:lnSpc>
                <a:spcPct val="107916"/>
              </a:lnSpc>
              <a:spcBef>
                <a:spcPts val="800"/>
              </a:spcBef>
              <a:spcAft>
                <a:spcPts val="0"/>
              </a:spcAft>
              <a:buNone/>
            </a:pPr>
            <a:endParaRPr sz="1300" dirty="0">
              <a:solidFill>
                <a:schemeClr val="dk1"/>
              </a:solidFill>
              <a:latin typeface="Avenir"/>
              <a:ea typeface="Avenir"/>
              <a:cs typeface="Avenir"/>
              <a:sym typeface="Avenir"/>
            </a:endParaRPr>
          </a:p>
          <a:p>
            <a:pPr marL="0" lvl="0" indent="0" algn="l" rtl="0">
              <a:lnSpc>
                <a:spcPct val="107916"/>
              </a:lnSpc>
              <a:spcBef>
                <a:spcPts val="800"/>
              </a:spcBef>
              <a:spcAft>
                <a:spcPts val="800"/>
              </a:spcAft>
              <a:buNone/>
            </a:pPr>
            <a:r>
              <a:rPr lang="en-US" sz="1300" b="1" dirty="0">
                <a:solidFill>
                  <a:schemeClr val="lt2"/>
                </a:solidFill>
                <a:latin typeface="Avenir"/>
                <a:ea typeface="Avenir"/>
                <a:cs typeface="Avenir"/>
                <a:sym typeface="Avenir"/>
              </a:rPr>
              <a:t>The analysis will also examine the comfort levels of group members in using digital services and determine whether there has been an increase in usage of digital financial services</a:t>
            </a:r>
            <a:r>
              <a:rPr lang="en-US" sz="1300" dirty="0">
                <a:solidFill>
                  <a:schemeClr val="dk1"/>
                </a:solidFill>
                <a:latin typeface="Avenir"/>
                <a:ea typeface="Avenir"/>
                <a:cs typeface="Avenir"/>
                <a:sym typeface="Avenir"/>
              </a:rPr>
              <a:t> on an individual basis as a result of group digitization.   </a:t>
            </a:r>
            <a:endParaRPr sz="1300" dirty="0">
              <a:solidFill>
                <a:schemeClr val="dk1"/>
              </a:solidFill>
              <a:latin typeface="Avenir"/>
              <a:ea typeface="Avenir"/>
              <a:cs typeface="Avenir"/>
              <a:sym typeface="Avenir"/>
            </a:endParaRPr>
          </a:p>
        </p:txBody>
      </p:sp>
      <p:sp>
        <p:nvSpPr>
          <p:cNvPr id="318" name="Google Shape;318;p28"/>
          <p:cNvSpPr txBox="1">
            <a:spLocks noGrp="1"/>
          </p:cNvSpPr>
          <p:nvPr>
            <p:ph type="sldNum" idx="12"/>
          </p:nvPr>
        </p:nvSpPr>
        <p:spPr>
          <a:xfrm>
            <a:off x="7522300" y="4834564"/>
            <a:ext cx="2133600" cy="18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13</a:t>
            </a:fld>
            <a:endParaRPr>
              <a:solidFill>
                <a:srgbClr val="7F7F7F"/>
              </a:solidFill>
            </a:endParaRPr>
          </a:p>
        </p:txBody>
      </p:sp>
    </p:spTree>
  </p:cSld>
  <p:clrMapOvr>
    <a:masterClrMapping/>
  </p:clrMapOvr>
  <p:extLst>
    <p:ext uri="{6950BFC3-D8DA-4A85-94F7-54DA5524770B}">
      <p188:commentRel xmlns:p188="http://schemas.microsoft.com/office/powerpoint/2018/8/main" r:id="rId3"/>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29"/>
          <p:cNvSpPr txBox="1">
            <a:spLocks noGrp="1"/>
          </p:cNvSpPr>
          <p:nvPr>
            <p:ph type="title"/>
          </p:nvPr>
        </p:nvSpPr>
        <p:spPr>
          <a:xfrm>
            <a:off x="689373" y="422250"/>
            <a:ext cx="7644300" cy="341700"/>
          </a:xfrm>
          <a:prstGeom prst="rect">
            <a:avLst/>
          </a:prstGeom>
        </p:spPr>
        <p:txBody>
          <a:bodyPr spcFirstLastPara="1" wrap="square" lIns="91425" tIns="45700" rIns="91425" bIns="45700" anchor="t" anchorCtr="0">
            <a:spAutoFit/>
          </a:bodyPr>
          <a:lstStyle/>
          <a:p>
            <a:pPr marL="0" lvl="0" indent="0" algn="l" rtl="0">
              <a:spcBef>
                <a:spcPts val="0"/>
              </a:spcBef>
              <a:spcAft>
                <a:spcPts val="0"/>
              </a:spcAft>
              <a:buNone/>
            </a:pPr>
            <a:r>
              <a:rPr lang="en-US"/>
              <a:t>Budget &amp; Workplan</a:t>
            </a:r>
            <a:endParaRPr/>
          </a:p>
        </p:txBody>
      </p:sp>
      <p:sp>
        <p:nvSpPr>
          <p:cNvPr id="325" name="Google Shape;325;p29"/>
          <p:cNvSpPr txBox="1"/>
          <p:nvPr/>
        </p:nvSpPr>
        <p:spPr>
          <a:xfrm>
            <a:off x="588575" y="1037050"/>
            <a:ext cx="7845900" cy="1862400"/>
          </a:xfrm>
          <a:prstGeom prst="rect">
            <a:avLst/>
          </a:prstGeom>
          <a:noFill/>
          <a:ln>
            <a:noFill/>
          </a:ln>
        </p:spPr>
        <p:txBody>
          <a:bodyPr spcFirstLastPara="1" wrap="square" lIns="91425" tIns="91425" rIns="91425" bIns="91425" anchor="t" anchorCtr="0">
            <a:spAutoFit/>
          </a:bodyPr>
          <a:lstStyle/>
          <a:p>
            <a:pPr marL="0" lvl="0" indent="0" algn="l" rtl="0">
              <a:lnSpc>
                <a:spcPct val="107916"/>
              </a:lnSpc>
              <a:spcBef>
                <a:spcPts val="0"/>
              </a:spcBef>
              <a:spcAft>
                <a:spcPts val="0"/>
              </a:spcAft>
              <a:buNone/>
            </a:pPr>
            <a:r>
              <a:rPr lang="en-US" sz="2100">
                <a:solidFill>
                  <a:schemeClr val="dk1"/>
                </a:solidFill>
                <a:latin typeface="Avenir"/>
                <a:ea typeface="Avenir"/>
                <a:cs typeface="Avenir"/>
                <a:sym typeface="Avenir"/>
              </a:rPr>
              <a:t>Link to Budget </a:t>
            </a:r>
            <a:endParaRPr sz="2100">
              <a:solidFill>
                <a:schemeClr val="dk1"/>
              </a:solidFill>
              <a:latin typeface="Avenir"/>
              <a:ea typeface="Avenir"/>
              <a:cs typeface="Avenir"/>
              <a:sym typeface="Avenir"/>
            </a:endParaRPr>
          </a:p>
          <a:p>
            <a:pPr marL="0" lvl="0" indent="0" algn="l" rtl="0">
              <a:lnSpc>
                <a:spcPct val="107916"/>
              </a:lnSpc>
              <a:spcBef>
                <a:spcPts val="800"/>
              </a:spcBef>
              <a:spcAft>
                <a:spcPts val="0"/>
              </a:spcAft>
              <a:buNone/>
            </a:pPr>
            <a:endParaRPr sz="2100">
              <a:solidFill>
                <a:schemeClr val="dk1"/>
              </a:solidFill>
              <a:latin typeface="Avenir"/>
              <a:ea typeface="Avenir"/>
              <a:cs typeface="Avenir"/>
              <a:sym typeface="Avenir"/>
            </a:endParaRPr>
          </a:p>
          <a:p>
            <a:pPr marL="0" lvl="0" indent="0" algn="l" rtl="0">
              <a:lnSpc>
                <a:spcPct val="107916"/>
              </a:lnSpc>
              <a:spcBef>
                <a:spcPts val="800"/>
              </a:spcBef>
              <a:spcAft>
                <a:spcPts val="0"/>
              </a:spcAft>
              <a:buNone/>
            </a:pPr>
            <a:r>
              <a:rPr lang="en-US" sz="2100">
                <a:solidFill>
                  <a:schemeClr val="dk1"/>
                </a:solidFill>
                <a:latin typeface="Avenir"/>
                <a:ea typeface="Avenir"/>
                <a:cs typeface="Avenir"/>
                <a:sym typeface="Avenir"/>
              </a:rPr>
              <a:t>Link to </a:t>
            </a:r>
            <a:r>
              <a:rPr lang="en-US" sz="2100" u="sng">
                <a:solidFill>
                  <a:schemeClr val="hlink"/>
                </a:solidFill>
                <a:latin typeface="Avenir"/>
                <a:ea typeface="Avenir"/>
                <a:cs typeface="Avenir"/>
                <a:sym typeface="Avenir"/>
                <a:hlinkClick r:id="rId3"/>
              </a:rPr>
              <a:t>Workplan</a:t>
            </a:r>
            <a:r>
              <a:rPr lang="en-US" sz="2100">
                <a:solidFill>
                  <a:schemeClr val="dk1"/>
                </a:solidFill>
                <a:latin typeface="Avenir"/>
                <a:ea typeface="Avenir"/>
                <a:cs typeface="Avenir"/>
                <a:sym typeface="Avenir"/>
              </a:rPr>
              <a:t> </a:t>
            </a:r>
            <a:endParaRPr sz="2100">
              <a:solidFill>
                <a:schemeClr val="dk1"/>
              </a:solidFill>
              <a:latin typeface="Avenir"/>
              <a:ea typeface="Avenir"/>
              <a:cs typeface="Avenir"/>
              <a:sym typeface="Avenir"/>
            </a:endParaRPr>
          </a:p>
          <a:p>
            <a:pPr marL="0" lvl="0" indent="0" algn="l" rtl="0">
              <a:lnSpc>
                <a:spcPct val="107916"/>
              </a:lnSpc>
              <a:spcBef>
                <a:spcPts val="800"/>
              </a:spcBef>
              <a:spcAft>
                <a:spcPts val="800"/>
              </a:spcAft>
              <a:buNone/>
            </a:pPr>
            <a:endParaRPr sz="2100">
              <a:solidFill>
                <a:schemeClr val="dk1"/>
              </a:solidFill>
              <a:latin typeface="Avenir"/>
              <a:ea typeface="Avenir"/>
              <a:cs typeface="Avenir"/>
              <a:sym typeface="Avenir"/>
            </a:endParaRPr>
          </a:p>
        </p:txBody>
      </p:sp>
      <p:sp>
        <p:nvSpPr>
          <p:cNvPr id="326" name="Google Shape;326;p29"/>
          <p:cNvSpPr txBox="1">
            <a:spLocks noGrp="1"/>
          </p:cNvSpPr>
          <p:nvPr>
            <p:ph type="sldNum" idx="12"/>
          </p:nvPr>
        </p:nvSpPr>
        <p:spPr>
          <a:xfrm>
            <a:off x="7522300" y="4834564"/>
            <a:ext cx="2133600" cy="18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14</a:t>
            </a:fld>
            <a:endParaRPr>
              <a:solidFill>
                <a:srgbClr val="7F7F7F"/>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30"/>
          <p:cNvSpPr txBox="1">
            <a:spLocks noGrp="1"/>
          </p:cNvSpPr>
          <p:nvPr>
            <p:ph type="sldNum" idx="12"/>
          </p:nvPr>
        </p:nvSpPr>
        <p:spPr>
          <a:xfrm>
            <a:off x="7522300" y="4834564"/>
            <a:ext cx="2133600" cy="18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15</a:t>
            </a:fld>
            <a:endParaRPr>
              <a:solidFill>
                <a:srgbClr val="7F7F7F"/>
              </a:solidFill>
            </a:endParaRPr>
          </a:p>
        </p:txBody>
      </p:sp>
      <p:pic>
        <p:nvPicPr>
          <p:cNvPr id="333" name="Google Shape;333;p30"/>
          <p:cNvPicPr preferRelativeResize="0"/>
          <p:nvPr/>
        </p:nvPicPr>
        <p:blipFill>
          <a:blip r:embed="rId3">
            <a:alphaModFix/>
          </a:blip>
          <a:stretch>
            <a:fillRect/>
          </a:stretch>
        </p:blipFill>
        <p:spPr>
          <a:xfrm>
            <a:off x="0" y="0"/>
            <a:ext cx="9144000" cy="6098989"/>
          </a:xfrm>
          <a:prstGeom prst="rect">
            <a:avLst/>
          </a:prstGeom>
          <a:noFill/>
          <a:ln>
            <a:noFill/>
          </a:ln>
        </p:spPr>
      </p:pic>
      <p:sp>
        <p:nvSpPr>
          <p:cNvPr id="334" name="Google Shape;334;p30"/>
          <p:cNvSpPr txBox="1"/>
          <p:nvPr/>
        </p:nvSpPr>
        <p:spPr>
          <a:xfrm>
            <a:off x="98275" y="2300200"/>
            <a:ext cx="4473600" cy="538800"/>
          </a:xfrm>
          <a:prstGeom prst="rect">
            <a:avLst/>
          </a:prstGeom>
          <a:solidFill>
            <a:srgbClr val="073763"/>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300" b="1">
                <a:solidFill>
                  <a:schemeClr val="lt1"/>
                </a:solidFill>
                <a:latin typeface="Avenir"/>
                <a:ea typeface="Avenir"/>
                <a:cs typeface="Avenir"/>
                <a:sym typeface="Avenir"/>
              </a:rPr>
              <a:t>Thank You!</a:t>
            </a:r>
            <a:endParaRPr sz="1700" b="1">
              <a:solidFill>
                <a:schemeClr val="lt1"/>
              </a:solidFill>
              <a:latin typeface="Avenir"/>
              <a:ea typeface="Avenir"/>
              <a:cs typeface="Avenir"/>
              <a:sym typeface="Aveni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17"/>
          <p:cNvSpPr txBox="1">
            <a:spLocks noGrp="1"/>
          </p:cNvSpPr>
          <p:nvPr>
            <p:ph type="title"/>
          </p:nvPr>
        </p:nvSpPr>
        <p:spPr>
          <a:xfrm>
            <a:off x="697333" y="422217"/>
            <a:ext cx="6431700" cy="341700"/>
          </a:xfrm>
          <a:prstGeom prst="rect">
            <a:avLst/>
          </a:prstGeom>
        </p:spPr>
        <p:txBody>
          <a:bodyPr spcFirstLastPara="1" wrap="square" lIns="91425" tIns="45700" rIns="91425" bIns="45700" anchor="t" anchorCtr="0">
            <a:spAutoFit/>
          </a:bodyPr>
          <a:lstStyle/>
          <a:p>
            <a:pPr marL="0" lvl="0" indent="0" algn="l" rtl="0">
              <a:spcBef>
                <a:spcPts val="0"/>
              </a:spcBef>
              <a:spcAft>
                <a:spcPts val="0"/>
              </a:spcAft>
              <a:buNone/>
            </a:pPr>
            <a:r>
              <a:rPr lang="en-US"/>
              <a:t>Context</a:t>
            </a:r>
            <a:endParaRPr/>
          </a:p>
        </p:txBody>
      </p:sp>
      <p:sp>
        <p:nvSpPr>
          <p:cNvPr id="176" name="Google Shape;176;p17"/>
          <p:cNvSpPr txBox="1"/>
          <p:nvPr/>
        </p:nvSpPr>
        <p:spPr>
          <a:xfrm>
            <a:off x="697325" y="951775"/>
            <a:ext cx="5162100" cy="4925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a:latin typeface="Avenir"/>
                <a:ea typeface="Avenir"/>
                <a:cs typeface="Avenir"/>
                <a:sym typeface="Avenir"/>
              </a:rPr>
              <a:t>In 2020 - 2021, FSD Africa conducted research to assess the feasibility of digitizing government to person (G2P) social protection payments and humanitarian cash transfers in Nigeria.</a:t>
            </a:r>
            <a:endParaRPr sz="1500">
              <a:latin typeface="Avenir"/>
              <a:ea typeface="Avenir"/>
              <a:cs typeface="Avenir"/>
              <a:sym typeface="Avenir"/>
            </a:endParaRPr>
          </a:p>
          <a:p>
            <a:pPr marL="0" lvl="0" indent="0" algn="l" rtl="0">
              <a:spcBef>
                <a:spcPts val="0"/>
              </a:spcBef>
              <a:spcAft>
                <a:spcPts val="0"/>
              </a:spcAft>
              <a:buNone/>
            </a:pPr>
            <a:endParaRPr sz="1500">
              <a:latin typeface="Avenir"/>
              <a:ea typeface="Avenir"/>
              <a:cs typeface="Avenir"/>
              <a:sym typeface="Avenir"/>
            </a:endParaRPr>
          </a:p>
          <a:p>
            <a:pPr marL="0" lvl="0" indent="0" algn="l" rtl="0">
              <a:spcBef>
                <a:spcPts val="0"/>
              </a:spcBef>
              <a:spcAft>
                <a:spcPts val="0"/>
              </a:spcAft>
              <a:buNone/>
            </a:pPr>
            <a:r>
              <a:rPr lang="en-US" sz="1500" b="1">
                <a:solidFill>
                  <a:srgbClr val="6999C7"/>
                </a:solidFill>
                <a:latin typeface="Avenir"/>
                <a:ea typeface="Avenir"/>
                <a:cs typeface="Avenir"/>
                <a:sym typeface="Avenir"/>
              </a:rPr>
              <a:t>The methodology for this research included a combination of desk research, key informant interviews and focus group discussions with cash transfer recipients.</a:t>
            </a:r>
            <a:endParaRPr sz="1500">
              <a:latin typeface="Avenir"/>
              <a:ea typeface="Avenir"/>
              <a:cs typeface="Avenir"/>
              <a:sym typeface="Avenir"/>
            </a:endParaRPr>
          </a:p>
          <a:p>
            <a:pPr marL="0" lvl="0" indent="0" algn="l" rtl="0">
              <a:spcBef>
                <a:spcPts val="0"/>
              </a:spcBef>
              <a:spcAft>
                <a:spcPts val="0"/>
              </a:spcAft>
              <a:buNone/>
            </a:pPr>
            <a:endParaRPr sz="1500">
              <a:latin typeface="Avenir"/>
              <a:ea typeface="Avenir"/>
              <a:cs typeface="Avenir"/>
              <a:sym typeface="Avenir"/>
            </a:endParaRPr>
          </a:p>
          <a:p>
            <a:pPr marL="0" lvl="0" indent="0" algn="l" rtl="0">
              <a:spcBef>
                <a:spcPts val="0"/>
              </a:spcBef>
              <a:spcAft>
                <a:spcPts val="0"/>
              </a:spcAft>
              <a:buNone/>
            </a:pPr>
            <a:r>
              <a:rPr lang="en-US" sz="1500">
                <a:latin typeface="Avenir"/>
                <a:ea typeface="Avenir"/>
                <a:cs typeface="Avenir"/>
                <a:sym typeface="Avenir"/>
              </a:rPr>
              <a:t>The results of this research were published in a </a:t>
            </a:r>
            <a:r>
              <a:rPr lang="en-US" sz="1500" u="sng">
                <a:solidFill>
                  <a:schemeClr val="hlink"/>
                </a:solidFill>
                <a:latin typeface="Avenir"/>
                <a:ea typeface="Avenir"/>
                <a:cs typeface="Avenir"/>
                <a:sym typeface="Avenir"/>
                <a:hlinkClick r:id="rId3"/>
              </a:rPr>
              <a:t>report</a:t>
            </a:r>
            <a:r>
              <a:rPr lang="en-US" sz="1500">
                <a:latin typeface="Avenir"/>
                <a:ea typeface="Avenir"/>
                <a:cs typeface="Avenir"/>
                <a:sym typeface="Avenir"/>
              </a:rPr>
              <a:t> and accompanying </a:t>
            </a:r>
            <a:r>
              <a:rPr lang="en-US" sz="1500" u="sng">
                <a:solidFill>
                  <a:schemeClr val="hlink"/>
                </a:solidFill>
                <a:latin typeface="Avenir"/>
                <a:ea typeface="Avenir"/>
                <a:cs typeface="Avenir"/>
                <a:sym typeface="Avenir"/>
                <a:hlinkClick r:id="rId4"/>
              </a:rPr>
              <a:t>roadmap</a:t>
            </a:r>
            <a:r>
              <a:rPr lang="en-US" sz="1500">
                <a:latin typeface="Avenir"/>
                <a:ea typeface="Avenir"/>
                <a:cs typeface="Avenir"/>
                <a:sym typeface="Avenir"/>
              </a:rPr>
              <a:t>, which made specific recommendations for advancing the digitization of cash transfers in Nigeria. </a:t>
            </a:r>
            <a:endParaRPr sz="1500">
              <a:latin typeface="Avenir"/>
              <a:ea typeface="Avenir"/>
              <a:cs typeface="Avenir"/>
              <a:sym typeface="Avenir"/>
            </a:endParaRPr>
          </a:p>
          <a:p>
            <a:pPr marL="0" lvl="0" indent="0" algn="l" rtl="0">
              <a:spcBef>
                <a:spcPts val="0"/>
              </a:spcBef>
              <a:spcAft>
                <a:spcPts val="0"/>
              </a:spcAft>
              <a:buNone/>
            </a:pPr>
            <a:endParaRPr sz="1500">
              <a:latin typeface="Avenir"/>
              <a:ea typeface="Avenir"/>
              <a:cs typeface="Avenir"/>
              <a:sym typeface="Avenir"/>
            </a:endParaRPr>
          </a:p>
          <a:p>
            <a:pPr marL="0" lvl="0" indent="0" algn="l" rtl="0">
              <a:spcBef>
                <a:spcPts val="0"/>
              </a:spcBef>
              <a:spcAft>
                <a:spcPts val="0"/>
              </a:spcAft>
              <a:buClr>
                <a:srgbClr val="000000"/>
              </a:buClr>
              <a:buSzPts val="1800"/>
              <a:buFont typeface="Arial"/>
              <a:buNone/>
            </a:pPr>
            <a:r>
              <a:rPr lang="en-US" sz="1500">
                <a:latin typeface="Avenir"/>
                <a:ea typeface="Avenir"/>
                <a:cs typeface="Avenir"/>
                <a:sym typeface="Avenir"/>
              </a:rPr>
              <a:t>One of these recommendations included digitizing savings groups. </a:t>
            </a:r>
            <a:endParaRPr sz="1500">
              <a:latin typeface="Avenir"/>
              <a:ea typeface="Avenir"/>
              <a:cs typeface="Avenir"/>
              <a:sym typeface="Avenir"/>
            </a:endParaRPr>
          </a:p>
          <a:p>
            <a:pPr marL="0" lvl="0" indent="0" algn="l" rtl="0">
              <a:spcBef>
                <a:spcPts val="0"/>
              </a:spcBef>
              <a:spcAft>
                <a:spcPts val="0"/>
              </a:spcAft>
              <a:buClr>
                <a:srgbClr val="000000"/>
              </a:buClr>
              <a:buSzPts val="1800"/>
              <a:buFont typeface="Arial"/>
              <a:buNone/>
            </a:pPr>
            <a:endParaRPr sz="1800">
              <a:latin typeface="Avenir"/>
              <a:ea typeface="Avenir"/>
              <a:cs typeface="Avenir"/>
              <a:sym typeface="Avenir"/>
            </a:endParaRPr>
          </a:p>
          <a:p>
            <a:pPr marL="0" lvl="0" indent="0" algn="l" rtl="0">
              <a:spcBef>
                <a:spcPts val="0"/>
              </a:spcBef>
              <a:spcAft>
                <a:spcPts val="0"/>
              </a:spcAft>
              <a:buClr>
                <a:srgbClr val="000000"/>
              </a:buClr>
              <a:buSzPts val="1800"/>
              <a:buFont typeface="Arial"/>
              <a:buNone/>
            </a:pPr>
            <a:endParaRPr sz="1800">
              <a:latin typeface="Avenir"/>
              <a:ea typeface="Avenir"/>
              <a:cs typeface="Avenir"/>
              <a:sym typeface="Avenir"/>
            </a:endParaRPr>
          </a:p>
          <a:p>
            <a:pPr marL="0" lvl="0" indent="0" algn="l" rtl="0">
              <a:spcBef>
                <a:spcPts val="0"/>
              </a:spcBef>
              <a:spcAft>
                <a:spcPts val="0"/>
              </a:spcAft>
              <a:buClr>
                <a:srgbClr val="000000"/>
              </a:buClr>
              <a:buSzPts val="1800"/>
              <a:buFont typeface="Arial"/>
              <a:buNone/>
            </a:pPr>
            <a:r>
              <a:rPr lang="en-US" sz="1800">
                <a:latin typeface="Avenir"/>
                <a:ea typeface="Avenir"/>
                <a:cs typeface="Avenir"/>
                <a:sym typeface="Avenir"/>
              </a:rPr>
              <a:t> </a:t>
            </a:r>
            <a:endParaRPr sz="1800">
              <a:latin typeface="Avenir"/>
              <a:ea typeface="Avenir"/>
              <a:cs typeface="Avenir"/>
              <a:sym typeface="Avenir"/>
            </a:endParaRPr>
          </a:p>
          <a:p>
            <a:pPr marL="0" lvl="0" indent="0" algn="l" rtl="0">
              <a:spcBef>
                <a:spcPts val="0"/>
              </a:spcBef>
              <a:spcAft>
                <a:spcPts val="0"/>
              </a:spcAft>
              <a:buNone/>
            </a:pPr>
            <a:endParaRPr>
              <a:latin typeface="Avenir"/>
              <a:ea typeface="Avenir"/>
              <a:cs typeface="Avenir"/>
              <a:sym typeface="Avenir"/>
            </a:endParaRPr>
          </a:p>
        </p:txBody>
      </p:sp>
      <p:pic>
        <p:nvPicPr>
          <p:cNvPr id="177" name="Google Shape;177;p17"/>
          <p:cNvPicPr preferRelativeResize="0"/>
          <p:nvPr/>
        </p:nvPicPr>
        <p:blipFill>
          <a:blip r:embed="rId5">
            <a:alphaModFix/>
          </a:blip>
          <a:stretch>
            <a:fillRect/>
          </a:stretch>
        </p:blipFill>
        <p:spPr>
          <a:xfrm>
            <a:off x="6033600" y="1043827"/>
            <a:ext cx="2408450" cy="3419076"/>
          </a:xfrm>
          <a:prstGeom prst="rect">
            <a:avLst/>
          </a:prstGeom>
          <a:noFill/>
          <a:ln>
            <a:noFill/>
          </a:ln>
        </p:spPr>
      </p:pic>
      <p:sp>
        <p:nvSpPr>
          <p:cNvPr id="178" name="Google Shape;178;p17"/>
          <p:cNvSpPr txBox="1">
            <a:spLocks noGrp="1"/>
          </p:cNvSpPr>
          <p:nvPr>
            <p:ph type="sldNum" idx="12"/>
          </p:nvPr>
        </p:nvSpPr>
        <p:spPr>
          <a:xfrm>
            <a:off x="7522300" y="4834564"/>
            <a:ext cx="2133600" cy="18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2</a:t>
            </a:fld>
            <a:endParaRPr>
              <a:solidFill>
                <a:srgbClr val="7F7F7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18"/>
          <p:cNvSpPr txBox="1">
            <a:spLocks noGrp="1"/>
          </p:cNvSpPr>
          <p:nvPr>
            <p:ph type="title"/>
          </p:nvPr>
        </p:nvSpPr>
        <p:spPr>
          <a:xfrm>
            <a:off x="697323" y="422225"/>
            <a:ext cx="7644300" cy="341700"/>
          </a:xfrm>
          <a:prstGeom prst="rect">
            <a:avLst/>
          </a:prstGeom>
        </p:spPr>
        <p:txBody>
          <a:bodyPr spcFirstLastPara="1" wrap="square" lIns="91425" tIns="45700" rIns="91425" bIns="45700" anchor="t" anchorCtr="0">
            <a:spAutoFit/>
          </a:bodyPr>
          <a:lstStyle/>
          <a:p>
            <a:pPr marL="0" lvl="0" indent="0" algn="l" rtl="0">
              <a:spcBef>
                <a:spcPts val="0"/>
              </a:spcBef>
              <a:spcAft>
                <a:spcPts val="0"/>
              </a:spcAft>
              <a:buNone/>
            </a:pPr>
            <a:r>
              <a:rPr lang="en-US"/>
              <a:t>Cash is Still the Preferred Disbursement Modality amongst Recipients </a:t>
            </a:r>
            <a:endParaRPr/>
          </a:p>
        </p:txBody>
      </p:sp>
      <p:sp>
        <p:nvSpPr>
          <p:cNvPr id="185" name="Google Shape;185;p18"/>
          <p:cNvSpPr txBox="1">
            <a:spLocks noGrp="1"/>
          </p:cNvSpPr>
          <p:nvPr>
            <p:ph type="sldNum" idx="12"/>
          </p:nvPr>
        </p:nvSpPr>
        <p:spPr>
          <a:xfrm>
            <a:off x="7522300" y="4834564"/>
            <a:ext cx="2133600" cy="18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3</a:t>
            </a:fld>
            <a:endParaRPr>
              <a:solidFill>
                <a:srgbClr val="7F7F7F"/>
              </a:solidFill>
            </a:endParaRPr>
          </a:p>
        </p:txBody>
      </p:sp>
      <p:sp>
        <p:nvSpPr>
          <p:cNvPr id="186" name="Google Shape;186;p18"/>
          <p:cNvSpPr txBox="1"/>
          <p:nvPr/>
        </p:nvSpPr>
        <p:spPr>
          <a:xfrm>
            <a:off x="477000" y="986475"/>
            <a:ext cx="8486100" cy="3848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solidFill>
                  <a:schemeClr val="dk1"/>
                </a:solidFill>
                <a:latin typeface="Avenir"/>
                <a:ea typeface="Avenir"/>
                <a:cs typeface="Avenir"/>
                <a:sym typeface="Avenir"/>
              </a:rPr>
              <a:t>Recipients of unrestricted cash transfer programs typically prefer receiving physical cash rather than digital disbursements into an account. Focus group sessions with recipients uncovered a variety of reasons for their preference of cash, including:</a:t>
            </a:r>
            <a:endParaRPr>
              <a:solidFill>
                <a:schemeClr val="dk1"/>
              </a:solidFill>
              <a:latin typeface="Avenir"/>
              <a:ea typeface="Avenir"/>
              <a:cs typeface="Avenir"/>
              <a:sym typeface="Avenir"/>
            </a:endParaRPr>
          </a:p>
          <a:p>
            <a:pPr marL="0" lvl="0" indent="0" algn="l" rtl="0">
              <a:spcBef>
                <a:spcPts val="0"/>
              </a:spcBef>
              <a:spcAft>
                <a:spcPts val="0"/>
              </a:spcAft>
              <a:buNone/>
            </a:pPr>
            <a:endParaRPr>
              <a:solidFill>
                <a:schemeClr val="dk1"/>
              </a:solidFill>
              <a:latin typeface="Avenir"/>
              <a:ea typeface="Avenir"/>
              <a:cs typeface="Avenir"/>
              <a:sym typeface="Avenir"/>
            </a:endParaRPr>
          </a:p>
          <a:p>
            <a:pPr marL="0" lvl="0" indent="0" algn="l" rtl="0">
              <a:spcBef>
                <a:spcPts val="0"/>
              </a:spcBef>
              <a:spcAft>
                <a:spcPts val="0"/>
              </a:spcAft>
              <a:buNone/>
            </a:pPr>
            <a:endParaRPr>
              <a:solidFill>
                <a:schemeClr val="dk1"/>
              </a:solidFill>
              <a:latin typeface="Avenir"/>
              <a:ea typeface="Avenir"/>
              <a:cs typeface="Avenir"/>
              <a:sym typeface="Avenir"/>
            </a:endParaRPr>
          </a:p>
          <a:p>
            <a:pPr marL="0" lvl="0" indent="0" algn="l" rtl="0">
              <a:spcBef>
                <a:spcPts val="0"/>
              </a:spcBef>
              <a:spcAft>
                <a:spcPts val="0"/>
              </a:spcAft>
              <a:buNone/>
            </a:pPr>
            <a:endParaRPr>
              <a:solidFill>
                <a:schemeClr val="dk1"/>
              </a:solidFill>
              <a:latin typeface="Avenir"/>
              <a:ea typeface="Avenir"/>
              <a:cs typeface="Avenir"/>
              <a:sym typeface="Avenir"/>
            </a:endParaRPr>
          </a:p>
          <a:p>
            <a:pPr marL="0" lvl="0" indent="0" algn="l" rtl="0">
              <a:spcBef>
                <a:spcPts val="0"/>
              </a:spcBef>
              <a:spcAft>
                <a:spcPts val="0"/>
              </a:spcAft>
              <a:buNone/>
            </a:pPr>
            <a:endParaRPr>
              <a:solidFill>
                <a:schemeClr val="dk1"/>
              </a:solidFill>
              <a:latin typeface="Avenir"/>
              <a:ea typeface="Avenir"/>
              <a:cs typeface="Avenir"/>
              <a:sym typeface="Avenir"/>
            </a:endParaRPr>
          </a:p>
          <a:p>
            <a:pPr marL="0" lvl="0" indent="0" algn="l" rtl="0">
              <a:spcBef>
                <a:spcPts val="0"/>
              </a:spcBef>
              <a:spcAft>
                <a:spcPts val="0"/>
              </a:spcAft>
              <a:buNone/>
            </a:pPr>
            <a:endParaRPr>
              <a:solidFill>
                <a:schemeClr val="dk1"/>
              </a:solidFill>
              <a:latin typeface="Avenir"/>
              <a:ea typeface="Avenir"/>
              <a:cs typeface="Avenir"/>
              <a:sym typeface="Avenir"/>
            </a:endParaRPr>
          </a:p>
          <a:p>
            <a:pPr marL="0" lvl="0" indent="0" algn="l" rtl="0">
              <a:spcBef>
                <a:spcPts val="0"/>
              </a:spcBef>
              <a:spcAft>
                <a:spcPts val="0"/>
              </a:spcAft>
              <a:buNone/>
            </a:pPr>
            <a:endParaRPr>
              <a:solidFill>
                <a:schemeClr val="dk1"/>
              </a:solidFill>
              <a:latin typeface="Avenir"/>
              <a:ea typeface="Avenir"/>
              <a:cs typeface="Avenir"/>
              <a:sym typeface="Avenir"/>
            </a:endParaRPr>
          </a:p>
          <a:p>
            <a:pPr marL="0" lvl="0" indent="0" algn="l" rtl="0">
              <a:spcBef>
                <a:spcPts val="0"/>
              </a:spcBef>
              <a:spcAft>
                <a:spcPts val="0"/>
              </a:spcAft>
              <a:buNone/>
            </a:pPr>
            <a:endParaRPr>
              <a:solidFill>
                <a:schemeClr val="dk1"/>
              </a:solidFill>
              <a:latin typeface="Avenir"/>
              <a:ea typeface="Avenir"/>
              <a:cs typeface="Avenir"/>
              <a:sym typeface="Avenir"/>
            </a:endParaRPr>
          </a:p>
          <a:p>
            <a:pPr marL="0" lvl="0" indent="0" algn="l" rtl="0">
              <a:spcBef>
                <a:spcPts val="0"/>
              </a:spcBef>
              <a:spcAft>
                <a:spcPts val="0"/>
              </a:spcAft>
              <a:buNone/>
            </a:pPr>
            <a:endParaRPr>
              <a:solidFill>
                <a:schemeClr val="dk1"/>
              </a:solidFill>
              <a:latin typeface="Avenir"/>
              <a:ea typeface="Avenir"/>
              <a:cs typeface="Avenir"/>
              <a:sym typeface="Avenir"/>
            </a:endParaRPr>
          </a:p>
          <a:p>
            <a:pPr marL="0" lvl="0" indent="0" algn="l" rtl="0">
              <a:spcBef>
                <a:spcPts val="0"/>
              </a:spcBef>
              <a:spcAft>
                <a:spcPts val="0"/>
              </a:spcAft>
              <a:buNone/>
            </a:pPr>
            <a:endParaRPr>
              <a:solidFill>
                <a:schemeClr val="dk1"/>
              </a:solidFill>
              <a:latin typeface="Avenir"/>
              <a:ea typeface="Avenir"/>
              <a:cs typeface="Avenir"/>
              <a:sym typeface="Avenir"/>
            </a:endParaRPr>
          </a:p>
          <a:p>
            <a:pPr marL="0" lvl="0" indent="0" algn="l" rtl="0">
              <a:spcBef>
                <a:spcPts val="0"/>
              </a:spcBef>
              <a:spcAft>
                <a:spcPts val="0"/>
              </a:spcAft>
              <a:buNone/>
            </a:pPr>
            <a:endParaRPr>
              <a:solidFill>
                <a:schemeClr val="dk1"/>
              </a:solidFill>
              <a:latin typeface="Avenir"/>
              <a:ea typeface="Avenir"/>
              <a:cs typeface="Avenir"/>
              <a:sym typeface="Avenir"/>
            </a:endParaRPr>
          </a:p>
          <a:p>
            <a:pPr marL="0" lvl="0" indent="0" algn="l" rtl="0">
              <a:spcBef>
                <a:spcPts val="0"/>
              </a:spcBef>
              <a:spcAft>
                <a:spcPts val="0"/>
              </a:spcAft>
              <a:buNone/>
            </a:pPr>
            <a:endParaRPr>
              <a:solidFill>
                <a:schemeClr val="dk1"/>
              </a:solidFill>
              <a:latin typeface="Avenir"/>
              <a:ea typeface="Avenir"/>
              <a:cs typeface="Avenir"/>
              <a:sym typeface="Avenir"/>
            </a:endParaRPr>
          </a:p>
          <a:p>
            <a:pPr marL="0" lvl="0" indent="0" algn="l" rtl="0">
              <a:spcBef>
                <a:spcPts val="0"/>
              </a:spcBef>
              <a:spcAft>
                <a:spcPts val="0"/>
              </a:spcAft>
              <a:buNone/>
            </a:pPr>
            <a:r>
              <a:rPr lang="en-US">
                <a:solidFill>
                  <a:schemeClr val="dk1"/>
                </a:solidFill>
                <a:latin typeface="Avenir"/>
                <a:ea typeface="Avenir"/>
                <a:cs typeface="Avenir"/>
                <a:sym typeface="Avenir"/>
              </a:rPr>
              <a:t>For cash programming to have a positive impact on increasing access to financial services for program participants, </a:t>
            </a:r>
            <a:r>
              <a:rPr lang="en-US" b="1">
                <a:solidFill>
                  <a:srgbClr val="4A86E8"/>
                </a:solidFill>
                <a:latin typeface="Avenir"/>
                <a:ea typeface="Avenir"/>
                <a:cs typeface="Avenir"/>
                <a:sym typeface="Avenir"/>
              </a:rPr>
              <a:t>more value proposition and familiarity</a:t>
            </a:r>
            <a:r>
              <a:rPr lang="en-US">
                <a:solidFill>
                  <a:srgbClr val="4A86E8"/>
                </a:solidFill>
                <a:latin typeface="Avenir"/>
                <a:ea typeface="Avenir"/>
                <a:cs typeface="Avenir"/>
                <a:sym typeface="Avenir"/>
              </a:rPr>
              <a:t> </a:t>
            </a:r>
            <a:r>
              <a:rPr lang="en-US">
                <a:solidFill>
                  <a:schemeClr val="dk1"/>
                </a:solidFill>
                <a:latin typeface="Avenir"/>
                <a:ea typeface="Avenir"/>
                <a:cs typeface="Avenir"/>
                <a:sym typeface="Avenir"/>
              </a:rPr>
              <a:t>must be derived from the digital funds than currently exists, as currently cash is simply the more fitting option. </a:t>
            </a:r>
            <a:endParaRPr>
              <a:solidFill>
                <a:schemeClr val="dk1"/>
              </a:solidFill>
              <a:latin typeface="Avenir"/>
              <a:ea typeface="Avenir"/>
              <a:cs typeface="Avenir"/>
              <a:sym typeface="Avenir"/>
            </a:endParaRPr>
          </a:p>
        </p:txBody>
      </p:sp>
      <p:sp>
        <p:nvSpPr>
          <p:cNvPr id="187" name="Google Shape;187;p18"/>
          <p:cNvSpPr txBox="1"/>
          <p:nvPr/>
        </p:nvSpPr>
        <p:spPr>
          <a:xfrm>
            <a:off x="1921300" y="1878738"/>
            <a:ext cx="4458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solidFill>
                  <a:schemeClr val="dk1"/>
                </a:solidFill>
                <a:latin typeface="Avenir"/>
                <a:ea typeface="Avenir"/>
                <a:cs typeface="Avenir"/>
                <a:sym typeface="Avenir"/>
              </a:rPr>
              <a:t>Unfamiliarity with digital delivery mechanisms</a:t>
            </a:r>
            <a:endParaRPr/>
          </a:p>
        </p:txBody>
      </p:sp>
      <p:pic>
        <p:nvPicPr>
          <p:cNvPr id="188" name="Google Shape;188;p18"/>
          <p:cNvPicPr preferRelativeResize="0"/>
          <p:nvPr/>
        </p:nvPicPr>
        <p:blipFill>
          <a:blip r:embed="rId3">
            <a:alphaModFix/>
          </a:blip>
          <a:stretch>
            <a:fillRect/>
          </a:stretch>
        </p:blipFill>
        <p:spPr>
          <a:xfrm>
            <a:off x="1055675" y="2387863"/>
            <a:ext cx="687699" cy="687699"/>
          </a:xfrm>
          <a:prstGeom prst="rect">
            <a:avLst/>
          </a:prstGeom>
          <a:noFill/>
          <a:ln>
            <a:noFill/>
          </a:ln>
        </p:spPr>
      </p:pic>
      <p:pic>
        <p:nvPicPr>
          <p:cNvPr id="189" name="Google Shape;189;p18"/>
          <p:cNvPicPr preferRelativeResize="0"/>
          <p:nvPr/>
        </p:nvPicPr>
        <p:blipFill>
          <a:blip r:embed="rId4">
            <a:alphaModFix/>
          </a:blip>
          <a:stretch>
            <a:fillRect/>
          </a:stretch>
        </p:blipFill>
        <p:spPr>
          <a:xfrm>
            <a:off x="1130086" y="3260278"/>
            <a:ext cx="538875" cy="538875"/>
          </a:xfrm>
          <a:prstGeom prst="rect">
            <a:avLst/>
          </a:prstGeom>
          <a:noFill/>
          <a:ln>
            <a:noFill/>
          </a:ln>
        </p:spPr>
      </p:pic>
      <p:pic>
        <p:nvPicPr>
          <p:cNvPr id="190" name="Google Shape;190;p18"/>
          <p:cNvPicPr preferRelativeResize="0"/>
          <p:nvPr/>
        </p:nvPicPr>
        <p:blipFill>
          <a:blip r:embed="rId5">
            <a:alphaModFix/>
          </a:blip>
          <a:stretch>
            <a:fillRect/>
          </a:stretch>
        </p:blipFill>
        <p:spPr>
          <a:xfrm>
            <a:off x="1130075" y="1809408"/>
            <a:ext cx="538875" cy="538860"/>
          </a:xfrm>
          <a:prstGeom prst="rect">
            <a:avLst/>
          </a:prstGeom>
          <a:noFill/>
          <a:ln>
            <a:noFill/>
          </a:ln>
        </p:spPr>
      </p:pic>
      <p:sp>
        <p:nvSpPr>
          <p:cNvPr id="191" name="Google Shape;191;p18"/>
          <p:cNvSpPr txBox="1"/>
          <p:nvPr/>
        </p:nvSpPr>
        <p:spPr>
          <a:xfrm>
            <a:off x="1846575" y="2569513"/>
            <a:ext cx="4458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solidFill>
                  <a:schemeClr val="dk1"/>
                </a:solidFill>
                <a:latin typeface="Avenir"/>
                <a:ea typeface="Avenir"/>
                <a:cs typeface="Avenir"/>
                <a:sym typeface="Avenir"/>
              </a:rPr>
              <a:t>Low levels of trust in formal financial institutions</a:t>
            </a:r>
            <a:endParaRPr>
              <a:solidFill>
                <a:schemeClr val="dk1"/>
              </a:solidFill>
              <a:latin typeface="Avenir"/>
              <a:ea typeface="Avenir"/>
              <a:cs typeface="Avenir"/>
              <a:sym typeface="Avenir"/>
            </a:endParaRPr>
          </a:p>
        </p:txBody>
      </p:sp>
      <p:sp>
        <p:nvSpPr>
          <p:cNvPr id="192" name="Google Shape;192;p18"/>
          <p:cNvSpPr txBox="1"/>
          <p:nvPr/>
        </p:nvSpPr>
        <p:spPr>
          <a:xfrm>
            <a:off x="1846575" y="3164575"/>
            <a:ext cx="63834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solidFill>
                  <a:schemeClr val="dk1"/>
                </a:solidFill>
                <a:latin typeface="Avenir"/>
                <a:ea typeface="Avenir"/>
                <a:cs typeface="Avenir"/>
                <a:sym typeface="Avenir"/>
              </a:rPr>
              <a:t>Limited number of use cases (e.g. school fee payment, savings group wallet) beyond cashing out an funds received digitally</a:t>
            </a:r>
            <a:endParaRPr>
              <a:solidFill>
                <a:schemeClr val="dk1"/>
              </a:solidFill>
              <a:latin typeface="Avenir"/>
              <a:ea typeface="Avenir"/>
              <a:cs typeface="Avenir"/>
              <a:sym typeface="Aveni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19"/>
          <p:cNvSpPr txBox="1">
            <a:spLocks noGrp="1"/>
          </p:cNvSpPr>
          <p:nvPr>
            <p:ph type="title"/>
          </p:nvPr>
        </p:nvSpPr>
        <p:spPr>
          <a:xfrm>
            <a:off x="689373" y="422250"/>
            <a:ext cx="7644300" cy="341700"/>
          </a:xfrm>
          <a:prstGeom prst="rect">
            <a:avLst/>
          </a:prstGeom>
        </p:spPr>
        <p:txBody>
          <a:bodyPr spcFirstLastPara="1" wrap="square" lIns="91425" tIns="45700" rIns="91425" bIns="45700" anchor="t" anchorCtr="0">
            <a:spAutoFit/>
          </a:bodyPr>
          <a:lstStyle/>
          <a:p>
            <a:pPr marL="0" lvl="0" indent="0" algn="l" rtl="0">
              <a:spcBef>
                <a:spcPts val="0"/>
              </a:spcBef>
              <a:spcAft>
                <a:spcPts val="0"/>
              </a:spcAft>
              <a:buNone/>
            </a:pPr>
            <a:r>
              <a:rPr lang="en-US"/>
              <a:t>Why is Digitizing Savings Groups Relevant for Cash Transfer Recipients?</a:t>
            </a:r>
            <a:endParaRPr/>
          </a:p>
        </p:txBody>
      </p:sp>
      <p:sp>
        <p:nvSpPr>
          <p:cNvPr id="199" name="Google Shape;199;p19"/>
          <p:cNvSpPr txBox="1"/>
          <p:nvPr/>
        </p:nvSpPr>
        <p:spPr>
          <a:xfrm>
            <a:off x="351575" y="1011550"/>
            <a:ext cx="8319900" cy="1477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solidFill>
                  <a:schemeClr val="dk1"/>
                </a:solidFill>
                <a:latin typeface="Avenir"/>
                <a:ea typeface="Avenir"/>
                <a:cs typeface="Avenir"/>
                <a:sym typeface="Avenir"/>
              </a:rPr>
              <a:t>Many cash program participants are </a:t>
            </a:r>
            <a:r>
              <a:rPr lang="en-US" b="1">
                <a:solidFill>
                  <a:schemeClr val="lt2"/>
                </a:solidFill>
                <a:latin typeface="Avenir"/>
                <a:ea typeface="Avenir"/>
                <a:cs typeface="Avenir"/>
                <a:sym typeface="Avenir"/>
              </a:rPr>
              <a:t>members of savings groups and actively save and access informal credit through this channel. Digitizing savings groups can help deliver additional value to savings groups members,</a:t>
            </a:r>
            <a:r>
              <a:rPr lang="en-US">
                <a:solidFill>
                  <a:schemeClr val="dk1"/>
                </a:solidFill>
                <a:latin typeface="Avenir"/>
                <a:ea typeface="Avenir"/>
                <a:cs typeface="Avenir"/>
                <a:sym typeface="Avenir"/>
              </a:rPr>
              <a:t> while also introducing them to digital tools and services.</a:t>
            </a:r>
            <a:endParaRPr>
              <a:solidFill>
                <a:schemeClr val="dk1"/>
              </a:solidFill>
              <a:latin typeface="Avenir"/>
              <a:ea typeface="Avenir"/>
              <a:cs typeface="Avenir"/>
              <a:sym typeface="Avenir"/>
            </a:endParaRPr>
          </a:p>
          <a:p>
            <a:pPr marL="0" lvl="0" indent="0" algn="l" rtl="0">
              <a:spcBef>
                <a:spcPts val="0"/>
              </a:spcBef>
              <a:spcAft>
                <a:spcPts val="0"/>
              </a:spcAft>
              <a:buNone/>
            </a:pPr>
            <a:endParaRPr>
              <a:solidFill>
                <a:schemeClr val="dk1"/>
              </a:solidFill>
              <a:latin typeface="Avenir"/>
              <a:ea typeface="Avenir"/>
              <a:cs typeface="Avenir"/>
              <a:sym typeface="Avenir"/>
            </a:endParaRPr>
          </a:p>
          <a:p>
            <a:pPr marL="0" lvl="0" indent="0" algn="l" rtl="0">
              <a:spcBef>
                <a:spcPts val="0"/>
              </a:spcBef>
              <a:spcAft>
                <a:spcPts val="0"/>
              </a:spcAft>
              <a:buNone/>
            </a:pPr>
            <a:r>
              <a:rPr lang="en-US">
                <a:solidFill>
                  <a:schemeClr val="dk1"/>
                </a:solidFill>
                <a:latin typeface="Avenir"/>
                <a:ea typeface="Avenir"/>
                <a:cs typeface="Avenir"/>
                <a:sym typeface="Avenir"/>
              </a:rPr>
              <a:t>Evidence shows that linking savings groups to formal financial institutions brings a variety of benefits: </a:t>
            </a:r>
            <a:endParaRPr>
              <a:solidFill>
                <a:schemeClr val="dk1"/>
              </a:solidFill>
              <a:latin typeface="Avenir"/>
              <a:ea typeface="Avenir"/>
              <a:cs typeface="Avenir"/>
              <a:sym typeface="Avenir"/>
            </a:endParaRPr>
          </a:p>
          <a:p>
            <a:pPr marL="0" lvl="0" indent="0" algn="l" rtl="0">
              <a:spcBef>
                <a:spcPts val="0"/>
              </a:spcBef>
              <a:spcAft>
                <a:spcPts val="0"/>
              </a:spcAft>
              <a:buNone/>
            </a:pPr>
            <a:endParaRPr>
              <a:solidFill>
                <a:schemeClr val="dk1"/>
              </a:solidFill>
              <a:latin typeface="Avenir"/>
              <a:ea typeface="Avenir"/>
              <a:cs typeface="Avenir"/>
              <a:sym typeface="Avenir"/>
            </a:endParaRPr>
          </a:p>
        </p:txBody>
      </p:sp>
      <p:sp>
        <p:nvSpPr>
          <p:cNvPr id="200" name="Google Shape;200;p19"/>
          <p:cNvSpPr txBox="1"/>
          <p:nvPr/>
        </p:nvSpPr>
        <p:spPr>
          <a:xfrm>
            <a:off x="576850" y="3740175"/>
            <a:ext cx="1591200" cy="831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a:solidFill>
                  <a:schemeClr val="dk1"/>
                </a:solidFill>
                <a:latin typeface="Avenir"/>
                <a:ea typeface="Avenir"/>
                <a:cs typeface="Avenir"/>
                <a:sym typeface="Avenir"/>
              </a:rPr>
              <a:t> Improved safety of funds for larger groups</a:t>
            </a:r>
            <a:endParaRPr/>
          </a:p>
        </p:txBody>
      </p:sp>
      <p:sp>
        <p:nvSpPr>
          <p:cNvPr id="201" name="Google Shape;201;p19"/>
          <p:cNvSpPr txBox="1"/>
          <p:nvPr/>
        </p:nvSpPr>
        <p:spPr>
          <a:xfrm>
            <a:off x="2854350" y="3639500"/>
            <a:ext cx="2604000" cy="1262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a:solidFill>
                  <a:schemeClr val="dk1"/>
                </a:solidFill>
                <a:latin typeface="Avenir"/>
                <a:ea typeface="Avenir"/>
                <a:cs typeface="Avenir"/>
                <a:sym typeface="Avenir"/>
              </a:rPr>
              <a:t>Increase in financial performance, particularly for groups that are able to access larger credit facilities to on-lend within groups </a:t>
            </a:r>
            <a:endParaRPr/>
          </a:p>
        </p:txBody>
      </p:sp>
      <p:sp>
        <p:nvSpPr>
          <p:cNvPr id="202" name="Google Shape;202;p19"/>
          <p:cNvSpPr txBox="1"/>
          <p:nvPr/>
        </p:nvSpPr>
        <p:spPr>
          <a:xfrm>
            <a:off x="5963025" y="3639500"/>
            <a:ext cx="3000000" cy="1262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a:solidFill>
                  <a:schemeClr val="dk1"/>
                </a:solidFill>
                <a:latin typeface="Avenir"/>
                <a:ea typeface="Avenir"/>
                <a:cs typeface="Avenir"/>
                <a:sym typeface="Avenir"/>
              </a:rPr>
              <a:t>Having access to formal savings accounts allow groups to save for longer than one cycle (groups typically need to start from zero after each cycle).  </a:t>
            </a:r>
            <a:endParaRPr/>
          </a:p>
        </p:txBody>
      </p:sp>
      <p:pic>
        <p:nvPicPr>
          <p:cNvPr id="203" name="Google Shape;203;p19"/>
          <p:cNvPicPr preferRelativeResize="0"/>
          <p:nvPr/>
        </p:nvPicPr>
        <p:blipFill>
          <a:blip r:embed="rId3">
            <a:alphaModFix/>
          </a:blip>
          <a:stretch>
            <a:fillRect/>
          </a:stretch>
        </p:blipFill>
        <p:spPr>
          <a:xfrm>
            <a:off x="921024" y="2736651"/>
            <a:ext cx="902850" cy="902850"/>
          </a:xfrm>
          <a:prstGeom prst="rect">
            <a:avLst/>
          </a:prstGeom>
          <a:noFill/>
          <a:ln>
            <a:noFill/>
          </a:ln>
        </p:spPr>
      </p:pic>
      <p:pic>
        <p:nvPicPr>
          <p:cNvPr id="204" name="Google Shape;204;p19"/>
          <p:cNvPicPr preferRelativeResize="0"/>
          <p:nvPr/>
        </p:nvPicPr>
        <p:blipFill>
          <a:blip r:embed="rId4">
            <a:alphaModFix/>
          </a:blip>
          <a:stretch>
            <a:fillRect/>
          </a:stretch>
        </p:blipFill>
        <p:spPr>
          <a:xfrm>
            <a:off x="3740696" y="2772430"/>
            <a:ext cx="831300" cy="831300"/>
          </a:xfrm>
          <a:prstGeom prst="rect">
            <a:avLst/>
          </a:prstGeom>
          <a:noFill/>
          <a:ln>
            <a:noFill/>
          </a:ln>
        </p:spPr>
      </p:pic>
      <p:pic>
        <p:nvPicPr>
          <p:cNvPr id="205" name="Google Shape;205;p19"/>
          <p:cNvPicPr preferRelativeResize="0"/>
          <p:nvPr/>
        </p:nvPicPr>
        <p:blipFill>
          <a:blip r:embed="rId5">
            <a:alphaModFix/>
          </a:blip>
          <a:stretch>
            <a:fillRect/>
          </a:stretch>
        </p:blipFill>
        <p:spPr>
          <a:xfrm>
            <a:off x="7077446" y="2736653"/>
            <a:ext cx="902850" cy="902850"/>
          </a:xfrm>
          <a:prstGeom prst="rect">
            <a:avLst/>
          </a:prstGeom>
          <a:noFill/>
          <a:ln>
            <a:noFill/>
          </a:ln>
        </p:spPr>
      </p:pic>
      <p:sp>
        <p:nvSpPr>
          <p:cNvPr id="206" name="Google Shape;206;p19"/>
          <p:cNvSpPr txBox="1">
            <a:spLocks noGrp="1"/>
          </p:cNvSpPr>
          <p:nvPr>
            <p:ph type="sldNum" idx="12"/>
          </p:nvPr>
        </p:nvSpPr>
        <p:spPr>
          <a:xfrm>
            <a:off x="7522300" y="4834564"/>
            <a:ext cx="2133600" cy="18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4</a:t>
            </a:fld>
            <a:endParaRPr>
              <a:solidFill>
                <a:srgbClr val="7F7F7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20"/>
          <p:cNvSpPr txBox="1">
            <a:spLocks noGrp="1"/>
          </p:cNvSpPr>
          <p:nvPr>
            <p:ph type="title"/>
          </p:nvPr>
        </p:nvSpPr>
        <p:spPr>
          <a:xfrm>
            <a:off x="689373" y="422250"/>
            <a:ext cx="7644300" cy="341700"/>
          </a:xfrm>
          <a:prstGeom prst="rect">
            <a:avLst/>
          </a:prstGeom>
        </p:spPr>
        <p:txBody>
          <a:bodyPr spcFirstLastPara="1" wrap="square" lIns="91425" tIns="45700" rIns="91425" bIns="45700" anchor="t" anchorCtr="0">
            <a:spAutoFit/>
          </a:bodyPr>
          <a:lstStyle/>
          <a:p>
            <a:pPr marL="0" lvl="0" indent="0" algn="l" rtl="0">
              <a:spcBef>
                <a:spcPts val="0"/>
              </a:spcBef>
              <a:spcAft>
                <a:spcPts val="0"/>
              </a:spcAft>
              <a:buNone/>
            </a:pPr>
            <a:r>
              <a:rPr lang="en-US"/>
              <a:t>What is this concept note proposing? </a:t>
            </a:r>
            <a:endParaRPr/>
          </a:p>
        </p:txBody>
      </p:sp>
      <p:sp>
        <p:nvSpPr>
          <p:cNvPr id="213" name="Google Shape;213;p20"/>
          <p:cNvSpPr txBox="1"/>
          <p:nvPr/>
        </p:nvSpPr>
        <p:spPr>
          <a:xfrm>
            <a:off x="385175" y="1059775"/>
            <a:ext cx="6382500" cy="2724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dirty="0">
                <a:solidFill>
                  <a:schemeClr val="dk1"/>
                </a:solidFill>
                <a:latin typeface="Avenir"/>
                <a:ea typeface="Avenir"/>
                <a:cs typeface="Avenir"/>
                <a:sym typeface="Avenir"/>
              </a:rPr>
              <a:t>This project will launch a digital savings group service with cash transfer recipients in </a:t>
            </a:r>
            <a:r>
              <a:rPr lang="en-US" sz="1500" b="1" dirty="0">
                <a:solidFill>
                  <a:schemeClr val="lt2"/>
                </a:solidFill>
                <a:latin typeface="Avenir"/>
                <a:ea typeface="Avenir"/>
                <a:cs typeface="Avenir"/>
                <a:sym typeface="Avenir"/>
              </a:rPr>
              <a:t>collaboration with Action Against Hunger and EFINA.  </a:t>
            </a:r>
            <a:endParaRPr sz="1500" b="1" dirty="0">
              <a:solidFill>
                <a:schemeClr val="lt2"/>
              </a:solidFill>
              <a:latin typeface="Avenir"/>
              <a:ea typeface="Avenir"/>
              <a:cs typeface="Avenir"/>
              <a:sym typeface="Avenir"/>
            </a:endParaRPr>
          </a:p>
          <a:p>
            <a:pPr marL="0" lvl="0" indent="0" algn="l" rtl="0">
              <a:spcBef>
                <a:spcPts val="0"/>
              </a:spcBef>
              <a:spcAft>
                <a:spcPts val="0"/>
              </a:spcAft>
              <a:buNone/>
            </a:pPr>
            <a:endParaRPr sz="1500" b="1" dirty="0">
              <a:solidFill>
                <a:schemeClr val="lt2"/>
              </a:solidFill>
              <a:latin typeface="Avenir"/>
              <a:ea typeface="Avenir"/>
              <a:cs typeface="Avenir"/>
              <a:sym typeface="Avenir"/>
            </a:endParaRPr>
          </a:p>
          <a:p>
            <a:pPr marL="0" lvl="0" indent="0" algn="l" rtl="0">
              <a:spcBef>
                <a:spcPts val="0"/>
              </a:spcBef>
              <a:spcAft>
                <a:spcPts val="0"/>
              </a:spcAft>
              <a:buNone/>
            </a:pPr>
            <a:r>
              <a:rPr lang="en-US" sz="1500" dirty="0">
                <a:solidFill>
                  <a:schemeClr val="dk1"/>
                </a:solidFill>
                <a:latin typeface="Avenir"/>
                <a:ea typeface="Avenir"/>
                <a:cs typeface="Avenir"/>
                <a:sym typeface="Avenir"/>
              </a:rPr>
              <a:t>By tapping the network of savings groups Action Against Hunger facilitates, this concept note seeks to </a:t>
            </a:r>
            <a:r>
              <a:rPr lang="en-US" sz="1500" b="1" dirty="0">
                <a:solidFill>
                  <a:schemeClr val="lt2"/>
                </a:solidFill>
                <a:latin typeface="Avenir"/>
                <a:ea typeface="Avenir"/>
                <a:cs typeface="Avenir"/>
                <a:sym typeface="Avenir"/>
              </a:rPr>
              <a:t>aggregate demand for digital savings services, which will reduce market entry barriers the digital savings group platform that will eventually be engaged.</a:t>
            </a:r>
            <a:r>
              <a:rPr lang="en-US" sz="1500" dirty="0">
                <a:solidFill>
                  <a:schemeClr val="dk1"/>
                </a:solidFill>
                <a:latin typeface="Avenir"/>
                <a:ea typeface="Avenir"/>
                <a:cs typeface="Avenir"/>
                <a:sym typeface="Avenir"/>
              </a:rPr>
              <a:t>  This project will also test digitizing savings groups on a wider scale, observing where key benefits to the groups develop and attempting to determine whether digitizing other aspects of the savings group members’ financial lives can increase their willingness to receive cash programming digitally.  </a:t>
            </a:r>
            <a:endParaRPr sz="1500" b="1" dirty="0">
              <a:solidFill>
                <a:schemeClr val="dk1"/>
              </a:solidFill>
              <a:latin typeface="Avenir"/>
              <a:ea typeface="Avenir"/>
              <a:cs typeface="Avenir"/>
              <a:sym typeface="Avenir"/>
            </a:endParaRPr>
          </a:p>
        </p:txBody>
      </p:sp>
      <p:sp>
        <p:nvSpPr>
          <p:cNvPr id="214" name="Google Shape;214;p20"/>
          <p:cNvSpPr txBox="1"/>
          <p:nvPr/>
        </p:nvSpPr>
        <p:spPr>
          <a:xfrm>
            <a:off x="385175" y="3784075"/>
            <a:ext cx="8112600" cy="877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a:solidFill>
                  <a:schemeClr val="dk1"/>
                </a:solidFill>
                <a:latin typeface="Avenir"/>
                <a:ea typeface="Avenir"/>
                <a:cs typeface="Avenir"/>
                <a:sym typeface="Avenir"/>
              </a:rPr>
              <a:t>In the context of this project, digitizing savings groups means </a:t>
            </a:r>
            <a:r>
              <a:rPr lang="en-US" sz="1500" b="1">
                <a:solidFill>
                  <a:schemeClr val="lt2"/>
                </a:solidFill>
                <a:latin typeface="Avenir"/>
                <a:ea typeface="Avenir"/>
                <a:cs typeface="Avenir"/>
                <a:sym typeface="Avenir"/>
              </a:rPr>
              <a:t>1) digitizing the group bookkeeping/ledger 2) testing the potential of a digital wallet solution for the group, and 3) seeking ways to link savings groups to formal financial service</a:t>
            </a:r>
            <a:r>
              <a:rPr lang="en-US" sz="1500">
                <a:solidFill>
                  <a:schemeClr val="lt2"/>
                </a:solidFill>
                <a:latin typeface="Avenir"/>
                <a:ea typeface="Avenir"/>
                <a:cs typeface="Avenir"/>
                <a:sym typeface="Avenir"/>
              </a:rPr>
              <a:t>s through digital channels</a:t>
            </a:r>
            <a:r>
              <a:rPr lang="en-US" sz="1500">
                <a:solidFill>
                  <a:schemeClr val="dk1"/>
                </a:solidFill>
                <a:latin typeface="Avenir"/>
                <a:ea typeface="Avenir"/>
                <a:cs typeface="Avenir"/>
                <a:sym typeface="Avenir"/>
              </a:rPr>
              <a:t>.</a:t>
            </a:r>
            <a:endParaRPr sz="1500"/>
          </a:p>
        </p:txBody>
      </p:sp>
      <p:sp>
        <p:nvSpPr>
          <p:cNvPr id="215" name="Google Shape;215;p20"/>
          <p:cNvSpPr txBox="1">
            <a:spLocks noGrp="1"/>
          </p:cNvSpPr>
          <p:nvPr>
            <p:ph type="sldNum" idx="12"/>
          </p:nvPr>
        </p:nvSpPr>
        <p:spPr>
          <a:xfrm>
            <a:off x="7522300" y="4834564"/>
            <a:ext cx="2133600" cy="18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5</a:t>
            </a:fld>
            <a:endParaRPr>
              <a:solidFill>
                <a:srgbClr val="7F7F7F"/>
              </a:solidFill>
            </a:endParaRPr>
          </a:p>
        </p:txBody>
      </p:sp>
      <p:pic>
        <p:nvPicPr>
          <p:cNvPr id="216" name="Google Shape;216;p20"/>
          <p:cNvPicPr preferRelativeResize="0"/>
          <p:nvPr/>
        </p:nvPicPr>
        <p:blipFill rotWithShape="1">
          <a:blip r:embed="rId4">
            <a:alphaModFix/>
          </a:blip>
          <a:srcRect t="24702" b="28670"/>
          <a:stretch/>
        </p:blipFill>
        <p:spPr>
          <a:xfrm>
            <a:off x="6767675" y="2414700"/>
            <a:ext cx="1980326" cy="923400"/>
          </a:xfrm>
          <a:prstGeom prst="rect">
            <a:avLst/>
          </a:prstGeom>
          <a:noFill/>
          <a:ln>
            <a:noFill/>
          </a:ln>
        </p:spPr>
      </p:pic>
      <p:pic>
        <p:nvPicPr>
          <p:cNvPr id="1026" name="Picture 2" descr="Action Against Hunger - Wikipedia">
            <a:extLst>
              <a:ext uri="{FF2B5EF4-FFF2-40B4-BE49-F238E27FC236}">
                <a16:creationId xmlns:a16="http://schemas.microsoft.com/office/drawing/2014/main" id="{968AAABC-7821-4EF3-1494-FE8EA7C75A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4681" y="1190922"/>
            <a:ext cx="1734808" cy="10504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21"/>
          <p:cNvSpPr txBox="1"/>
          <p:nvPr/>
        </p:nvSpPr>
        <p:spPr>
          <a:xfrm>
            <a:off x="271575" y="547200"/>
            <a:ext cx="2533800" cy="985200"/>
          </a:xfrm>
          <a:prstGeom prst="rect">
            <a:avLst/>
          </a:prstGeom>
          <a:solidFill>
            <a:schemeClr val="lt2"/>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300" dirty="0">
                <a:solidFill>
                  <a:schemeClr val="lt1"/>
                </a:solidFill>
                <a:latin typeface="Avenir"/>
                <a:ea typeface="Avenir"/>
                <a:cs typeface="Avenir"/>
                <a:sym typeface="Avenir"/>
              </a:rPr>
              <a:t>1. What are the impacts of digitization on group dynamics (disputes, conflicts) and group assets (savings, credit)?</a:t>
            </a:r>
            <a:endParaRPr dirty="0">
              <a:solidFill>
                <a:schemeClr val="lt1"/>
              </a:solidFill>
            </a:endParaRPr>
          </a:p>
        </p:txBody>
      </p:sp>
      <p:sp>
        <p:nvSpPr>
          <p:cNvPr id="223" name="Google Shape;223;p21"/>
          <p:cNvSpPr txBox="1"/>
          <p:nvPr/>
        </p:nvSpPr>
        <p:spPr>
          <a:xfrm>
            <a:off x="1468225" y="1635838"/>
            <a:ext cx="2775900" cy="1185300"/>
          </a:xfrm>
          <a:prstGeom prst="rect">
            <a:avLst/>
          </a:prstGeom>
          <a:solidFill>
            <a:schemeClr val="dk2"/>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300">
                <a:solidFill>
                  <a:schemeClr val="lt1"/>
                </a:solidFill>
                <a:latin typeface="Avenir"/>
                <a:ea typeface="Avenir"/>
                <a:cs typeface="Avenir"/>
                <a:sym typeface="Avenir"/>
              </a:rPr>
              <a:t>2. Can digitizing savings groups help expand cash program recipient access to formal financial services through linkages to financial service providers?</a:t>
            </a:r>
            <a:endParaRPr sz="1300">
              <a:solidFill>
                <a:schemeClr val="lt1"/>
              </a:solidFill>
              <a:latin typeface="Avenir"/>
              <a:ea typeface="Avenir"/>
              <a:cs typeface="Avenir"/>
              <a:sym typeface="Avenir"/>
            </a:endParaRPr>
          </a:p>
        </p:txBody>
      </p:sp>
      <p:sp>
        <p:nvSpPr>
          <p:cNvPr id="224" name="Google Shape;224;p21"/>
          <p:cNvSpPr txBox="1"/>
          <p:nvPr/>
        </p:nvSpPr>
        <p:spPr>
          <a:xfrm>
            <a:off x="202125" y="3001475"/>
            <a:ext cx="2672700" cy="1385400"/>
          </a:xfrm>
          <a:prstGeom prst="rect">
            <a:avLst/>
          </a:prstGeom>
          <a:solidFill>
            <a:schemeClr val="lt2"/>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300">
                <a:solidFill>
                  <a:schemeClr val="lt1"/>
                </a:solidFill>
                <a:latin typeface="Avenir"/>
                <a:ea typeface="Avenir"/>
                <a:cs typeface="Avenir"/>
                <a:sym typeface="Avenir"/>
              </a:rPr>
              <a:t>3. Can digitizing savings groups help pave the way for digitizing cash transfer payments by creating more familiarity, trust and digital literacy amongst cash program recipients? </a:t>
            </a:r>
            <a:endParaRPr sz="1300">
              <a:solidFill>
                <a:schemeClr val="lt1"/>
              </a:solidFill>
              <a:latin typeface="Avenir"/>
              <a:ea typeface="Avenir"/>
              <a:cs typeface="Avenir"/>
              <a:sym typeface="Avenir"/>
            </a:endParaRPr>
          </a:p>
        </p:txBody>
      </p:sp>
      <p:sp>
        <p:nvSpPr>
          <p:cNvPr id="225" name="Google Shape;225;p21"/>
          <p:cNvSpPr txBox="1"/>
          <p:nvPr/>
        </p:nvSpPr>
        <p:spPr>
          <a:xfrm>
            <a:off x="4572000" y="550350"/>
            <a:ext cx="3211800" cy="1185300"/>
          </a:xfrm>
          <a:prstGeom prst="rect">
            <a:avLst/>
          </a:prstGeom>
          <a:solidFill>
            <a:schemeClr val="dk2"/>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300" dirty="0">
                <a:solidFill>
                  <a:schemeClr val="lt1"/>
                </a:solidFill>
                <a:latin typeface="Avenir"/>
                <a:ea typeface="Avenir"/>
                <a:cs typeface="Avenir"/>
                <a:sym typeface="Avenir"/>
              </a:rPr>
              <a:t>4. Can digitizing savings groups build additional use cases around a transactional wallet/account that encourages less dependence on cashing out?</a:t>
            </a:r>
            <a:endParaRPr sz="1300" dirty="0">
              <a:solidFill>
                <a:schemeClr val="lt1"/>
              </a:solidFill>
              <a:latin typeface="Avenir"/>
              <a:ea typeface="Avenir"/>
              <a:cs typeface="Avenir"/>
              <a:sym typeface="Avenir"/>
            </a:endParaRPr>
          </a:p>
        </p:txBody>
      </p:sp>
      <p:sp>
        <p:nvSpPr>
          <p:cNvPr id="226" name="Google Shape;226;p21"/>
          <p:cNvSpPr txBox="1"/>
          <p:nvPr/>
        </p:nvSpPr>
        <p:spPr>
          <a:xfrm>
            <a:off x="5666575" y="1835950"/>
            <a:ext cx="3114600" cy="985200"/>
          </a:xfrm>
          <a:prstGeom prst="rect">
            <a:avLst/>
          </a:prstGeom>
          <a:solidFill>
            <a:schemeClr val="lt2"/>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300">
                <a:solidFill>
                  <a:schemeClr val="lt1"/>
                </a:solidFill>
                <a:latin typeface="Avenir"/>
                <a:ea typeface="Avenir"/>
                <a:cs typeface="Avenir"/>
                <a:sym typeface="Avenir"/>
              </a:rPr>
              <a:t>5. What are the impacts of digitization on financial service provider interest in serving savings groups and their members? </a:t>
            </a:r>
            <a:endParaRPr sz="1300">
              <a:solidFill>
                <a:schemeClr val="lt1"/>
              </a:solidFill>
              <a:latin typeface="Avenir"/>
              <a:ea typeface="Avenir"/>
              <a:cs typeface="Avenir"/>
              <a:sym typeface="Avenir"/>
            </a:endParaRPr>
          </a:p>
        </p:txBody>
      </p:sp>
      <p:sp>
        <p:nvSpPr>
          <p:cNvPr id="227" name="Google Shape;227;p21"/>
          <p:cNvSpPr txBox="1"/>
          <p:nvPr/>
        </p:nvSpPr>
        <p:spPr>
          <a:xfrm>
            <a:off x="4572000" y="3001475"/>
            <a:ext cx="3000000" cy="985200"/>
          </a:xfrm>
          <a:prstGeom prst="rect">
            <a:avLst/>
          </a:prstGeom>
          <a:solidFill>
            <a:schemeClr val="dk2"/>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300" dirty="0">
                <a:solidFill>
                  <a:schemeClr val="lt1"/>
                </a:solidFill>
                <a:latin typeface="Avenir"/>
                <a:ea typeface="Avenir"/>
                <a:cs typeface="Avenir"/>
                <a:sym typeface="Avenir"/>
              </a:rPr>
              <a:t>6. Can digital savings group platforms (e.g. digital ledgers, wallets) build commercially viable models in Nigeria? </a:t>
            </a:r>
            <a:r>
              <a:rPr lang="en-US" sz="1300" b="1" dirty="0">
                <a:solidFill>
                  <a:schemeClr val="lt1"/>
                </a:solidFill>
                <a:latin typeface="Avenir"/>
                <a:ea typeface="Avenir"/>
                <a:cs typeface="Avenir"/>
                <a:sym typeface="Avenir"/>
              </a:rPr>
              <a:t>  </a:t>
            </a:r>
            <a:endParaRPr sz="1300" dirty="0">
              <a:solidFill>
                <a:schemeClr val="lt1"/>
              </a:solidFill>
              <a:latin typeface="Avenir"/>
              <a:ea typeface="Avenir"/>
              <a:cs typeface="Avenir"/>
              <a:sym typeface="Avenir"/>
            </a:endParaRPr>
          </a:p>
        </p:txBody>
      </p:sp>
      <p:cxnSp>
        <p:nvCxnSpPr>
          <p:cNvPr id="228" name="Google Shape;228;p21"/>
          <p:cNvCxnSpPr/>
          <p:nvPr/>
        </p:nvCxnSpPr>
        <p:spPr>
          <a:xfrm flipH="1">
            <a:off x="4387300" y="333050"/>
            <a:ext cx="1500" cy="4559100"/>
          </a:xfrm>
          <a:prstGeom prst="straightConnector1">
            <a:avLst/>
          </a:prstGeom>
          <a:noFill/>
          <a:ln w="9525" cap="flat" cmpd="sng">
            <a:solidFill>
              <a:schemeClr val="lt2"/>
            </a:solidFill>
            <a:prstDash val="solid"/>
            <a:round/>
            <a:headEnd type="none" w="med" len="med"/>
            <a:tailEnd type="none" w="med" len="med"/>
          </a:ln>
        </p:spPr>
      </p:cxnSp>
      <p:sp>
        <p:nvSpPr>
          <p:cNvPr id="229" name="Google Shape;229;p21"/>
          <p:cNvSpPr txBox="1">
            <a:spLocks noGrp="1"/>
          </p:cNvSpPr>
          <p:nvPr>
            <p:ph type="title"/>
          </p:nvPr>
        </p:nvSpPr>
        <p:spPr>
          <a:xfrm>
            <a:off x="647198" y="-8650"/>
            <a:ext cx="7644300" cy="341700"/>
          </a:xfrm>
          <a:prstGeom prst="rect">
            <a:avLst/>
          </a:prstGeom>
        </p:spPr>
        <p:txBody>
          <a:bodyPr spcFirstLastPara="1" wrap="square" lIns="91425" tIns="45700" rIns="91425" bIns="45700" anchor="t" anchorCtr="0">
            <a:spAutoFit/>
          </a:bodyPr>
          <a:lstStyle/>
          <a:p>
            <a:pPr marL="0" lvl="0" indent="0" algn="l" rtl="0">
              <a:spcBef>
                <a:spcPts val="0"/>
              </a:spcBef>
              <a:spcAft>
                <a:spcPts val="0"/>
              </a:spcAft>
              <a:buNone/>
            </a:pPr>
            <a:r>
              <a:rPr lang="en-US" sz="1800"/>
              <a:t>Key Project Questions</a:t>
            </a:r>
            <a:endParaRPr sz="1800"/>
          </a:p>
        </p:txBody>
      </p:sp>
      <p:sp>
        <p:nvSpPr>
          <p:cNvPr id="230" name="Google Shape;230;p21"/>
          <p:cNvSpPr txBox="1">
            <a:spLocks noGrp="1"/>
          </p:cNvSpPr>
          <p:nvPr>
            <p:ph type="sldNum" idx="12"/>
          </p:nvPr>
        </p:nvSpPr>
        <p:spPr>
          <a:xfrm>
            <a:off x="7522300" y="4834564"/>
            <a:ext cx="2133600" cy="18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6</a:t>
            </a:fld>
            <a:endParaRPr>
              <a:solidFill>
                <a:srgbClr val="7F7F7F"/>
              </a:solidFill>
            </a:endParaRPr>
          </a:p>
        </p:txBody>
      </p:sp>
    </p:spTree>
  </p:cSld>
  <p:clrMapOvr>
    <a:masterClrMapping/>
  </p:clrMapOvr>
  <p:extLst>
    <p:ext uri="{6950BFC3-D8DA-4A85-94F7-54DA5524770B}">
      <p188:commentRel xmlns:p188="http://schemas.microsoft.com/office/powerpoint/2018/8/main" r:id="rId3"/>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22"/>
          <p:cNvSpPr txBox="1">
            <a:spLocks noGrp="1"/>
          </p:cNvSpPr>
          <p:nvPr>
            <p:ph type="title"/>
          </p:nvPr>
        </p:nvSpPr>
        <p:spPr>
          <a:xfrm>
            <a:off x="689373" y="422250"/>
            <a:ext cx="7644300" cy="341700"/>
          </a:xfrm>
          <a:prstGeom prst="rect">
            <a:avLst/>
          </a:prstGeom>
        </p:spPr>
        <p:txBody>
          <a:bodyPr spcFirstLastPara="1" wrap="square" lIns="91425" tIns="45700" rIns="91425" bIns="45700" anchor="t" anchorCtr="0">
            <a:spAutoFit/>
          </a:bodyPr>
          <a:lstStyle/>
          <a:p>
            <a:pPr marL="0" lvl="0" indent="0" algn="l" rtl="0">
              <a:spcBef>
                <a:spcPts val="0"/>
              </a:spcBef>
              <a:spcAft>
                <a:spcPts val="0"/>
              </a:spcAft>
              <a:buNone/>
            </a:pPr>
            <a:r>
              <a:rPr lang="en-US"/>
              <a:t>Phase 1: Data Alignment </a:t>
            </a:r>
            <a:endParaRPr/>
          </a:p>
        </p:txBody>
      </p:sp>
      <p:sp>
        <p:nvSpPr>
          <p:cNvPr id="237" name="Google Shape;237;p22"/>
          <p:cNvSpPr txBox="1"/>
          <p:nvPr/>
        </p:nvSpPr>
        <p:spPr>
          <a:xfrm>
            <a:off x="619400" y="1124150"/>
            <a:ext cx="7788600" cy="985304"/>
          </a:xfrm>
          <a:prstGeom prst="rect">
            <a:avLst/>
          </a:prstGeom>
          <a:noFill/>
          <a:ln>
            <a:noFill/>
          </a:ln>
        </p:spPr>
        <p:txBody>
          <a:bodyPr spcFirstLastPara="1" wrap="square" lIns="91425" tIns="91425" rIns="91425" bIns="91425" anchor="t" anchorCtr="0">
            <a:spAutoFit/>
          </a:bodyPr>
          <a:lstStyle/>
          <a:p>
            <a:pPr marL="0" lvl="0" indent="0" algn="l" rtl="0">
              <a:lnSpc>
                <a:spcPct val="107916"/>
              </a:lnSpc>
              <a:spcBef>
                <a:spcPts val="0"/>
              </a:spcBef>
              <a:spcAft>
                <a:spcPts val="800"/>
              </a:spcAft>
              <a:buNone/>
            </a:pPr>
            <a:r>
              <a:rPr lang="en-US" dirty="0">
                <a:solidFill>
                  <a:schemeClr val="dk1"/>
                </a:solidFill>
                <a:latin typeface="Avenir"/>
                <a:ea typeface="Avenir"/>
                <a:cs typeface="Avenir"/>
                <a:sym typeface="Avenir"/>
              </a:rPr>
              <a:t>In this phase the Action Against Hunger and will ensure data on savings groups they manage is well aligned with project objectives. No personally identifiable information will be exchanged or used during this process. This will: </a:t>
            </a:r>
            <a:endParaRPr dirty="0">
              <a:solidFill>
                <a:schemeClr val="dk1"/>
              </a:solidFill>
              <a:latin typeface="Avenir"/>
              <a:ea typeface="Avenir"/>
              <a:cs typeface="Avenir"/>
              <a:sym typeface="Avenir"/>
            </a:endParaRPr>
          </a:p>
        </p:txBody>
      </p:sp>
      <p:sp>
        <p:nvSpPr>
          <p:cNvPr id="238" name="Google Shape;238;p22"/>
          <p:cNvSpPr txBox="1"/>
          <p:nvPr/>
        </p:nvSpPr>
        <p:spPr>
          <a:xfrm>
            <a:off x="6408450" y="2947200"/>
            <a:ext cx="2612700" cy="1330500"/>
          </a:xfrm>
          <a:prstGeom prst="rect">
            <a:avLst/>
          </a:prstGeom>
          <a:noFill/>
          <a:ln>
            <a:noFill/>
          </a:ln>
        </p:spPr>
        <p:txBody>
          <a:bodyPr spcFirstLastPara="1" wrap="square" lIns="91425" tIns="91425" rIns="91425" bIns="91425" anchor="t" anchorCtr="0">
            <a:spAutoFit/>
          </a:bodyPr>
          <a:lstStyle/>
          <a:p>
            <a:pPr marL="0" lvl="0" indent="0" algn="ctr" rtl="0">
              <a:lnSpc>
                <a:spcPct val="107916"/>
              </a:lnSpc>
              <a:spcBef>
                <a:spcPts val="0"/>
              </a:spcBef>
              <a:spcAft>
                <a:spcPts val="0"/>
              </a:spcAft>
              <a:buNone/>
            </a:pPr>
            <a:r>
              <a:rPr lang="en-US" dirty="0">
                <a:solidFill>
                  <a:schemeClr val="dk1"/>
                </a:solidFill>
                <a:latin typeface="Avenir"/>
                <a:ea typeface="Avenir"/>
                <a:cs typeface="Avenir"/>
                <a:sym typeface="Avenir"/>
              </a:rPr>
              <a:t>The database can also serve as a baseline for some important data points for monitoring and evaluation of the project. </a:t>
            </a:r>
            <a:endParaRPr dirty="0"/>
          </a:p>
        </p:txBody>
      </p:sp>
      <p:sp>
        <p:nvSpPr>
          <p:cNvPr id="239" name="Google Shape;239;p22"/>
          <p:cNvSpPr txBox="1"/>
          <p:nvPr/>
        </p:nvSpPr>
        <p:spPr>
          <a:xfrm>
            <a:off x="250550" y="2974393"/>
            <a:ext cx="2632150" cy="2046171"/>
          </a:xfrm>
          <a:prstGeom prst="rect">
            <a:avLst/>
          </a:prstGeom>
          <a:noFill/>
          <a:ln>
            <a:noFill/>
          </a:ln>
        </p:spPr>
        <p:txBody>
          <a:bodyPr spcFirstLastPara="1" wrap="square" lIns="91425" tIns="91425" rIns="91425" bIns="91425" anchor="t" anchorCtr="0">
            <a:spAutoFit/>
          </a:bodyPr>
          <a:lstStyle/>
          <a:p>
            <a:pPr marL="0" lvl="0" indent="0" algn="ctr" rtl="0">
              <a:lnSpc>
                <a:spcPct val="107916"/>
              </a:lnSpc>
              <a:spcBef>
                <a:spcPts val="0"/>
              </a:spcBef>
              <a:spcAft>
                <a:spcPts val="0"/>
              </a:spcAft>
              <a:buNone/>
            </a:pPr>
            <a:r>
              <a:rPr lang="en-US" dirty="0">
                <a:solidFill>
                  <a:schemeClr val="dk1"/>
                </a:solidFill>
                <a:latin typeface="Avenir"/>
                <a:ea typeface="Avenir"/>
                <a:cs typeface="Avenir"/>
                <a:sym typeface="Avenir"/>
              </a:rPr>
              <a:t>Provide the digital savings group platform with sufficient information on the key functionality requirements &amp; habits, norms and preferences of savings group members to provide stronger proposals to the consortium </a:t>
            </a:r>
            <a:endParaRPr dirty="0"/>
          </a:p>
        </p:txBody>
      </p:sp>
      <p:pic>
        <p:nvPicPr>
          <p:cNvPr id="240" name="Google Shape;240;p22"/>
          <p:cNvPicPr preferRelativeResize="0"/>
          <p:nvPr/>
        </p:nvPicPr>
        <p:blipFill>
          <a:blip r:embed="rId4">
            <a:alphaModFix/>
          </a:blip>
          <a:stretch>
            <a:fillRect/>
          </a:stretch>
        </p:blipFill>
        <p:spPr>
          <a:xfrm>
            <a:off x="884569" y="1771821"/>
            <a:ext cx="1203300" cy="1203300"/>
          </a:xfrm>
          <a:prstGeom prst="rect">
            <a:avLst/>
          </a:prstGeom>
          <a:noFill/>
          <a:ln>
            <a:noFill/>
          </a:ln>
        </p:spPr>
      </p:pic>
      <p:sp>
        <p:nvSpPr>
          <p:cNvPr id="241" name="Google Shape;241;p22"/>
          <p:cNvSpPr txBox="1"/>
          <p:nvPr/>
        </p:nvSpPr>
        <p:spPr>
          <a:xfrm>
            <a:off x="3087693" y="2970373"/>
            <a:ext cx="3115764" cy="1813479"/>
          </a:xfrm>
          <a:prstGeom prst="rect">
            <a:avLst/>
          </a:prstGeom>
          <a:noFill/>
          <a:ln>
            <a:noFill/>
          </a:ln>
        </p:spPr>
        <p:txBody>
          <a:bodyPr spcFirstLastPara="1" wrap="square" lIns="91425" tIns="91425" rIns="91425" bIns="91425" anchor="t" anchorCtr="0">
            <a:spAutoFit/>
          </a:bodyPr>
          <a:lstStyle/>
          <a:p>
            <a:pPr marL="0" lvl="0" indent="0" algn="ctr" rtl="0">
              <a:lnSpc>
                <a:spcPct val="107916"/>
              </a:lnSpc>
              <a:spcBef>
                <a:spcPts val="0"/>
              </a:spcBef>
              <a:spcAft>
                <a:spcPts val="0"/>
              </a:spcAft>
              <a:buNone/>
            </a:pPr>
            <a:r>
              <a:rPr lang="en-US" dirty="0">
                <a:solidFill>
                  <a:schemeClr val="dk1"/>
                </a:solidFill>
                <a:latin typeface="Avenir"/>
                <a:ea typeface="Avenir"/>
                <a:cs typeface="Avenir"/>
                <a:sym typeface="Avenir"/>
              </a:rPr>
              <a:t>Help quantify the amount of savings groups, members, savings, and credit that is represented with the consortium. This will be important to determine where to pilot. It will also be helpful in discussions with financial institutions. </a:t>
            </a:r>
            <a:endParaRPr dirty="0"/>
          </a:p>
        </p:txBody>
      </p:sp>
      <p:pic>
        <p:nvPicPr>
          <p:cNvPr id="242" name="Google Shape;242;p22"/>
          <p:cNvPicPr preferRelativeResize="0"/>
          <p:nvPr/>
        </p:nvPicPr>
        <p:blipFill>
          <a:blip r:embed="rId5">
            <a:alphaModFix/>
          </a:blip>
          <a:stretch>
            <a:fillRect/>
          </a:stretch>
        </p:blipFill>
        <p:spPr>
          <a:xfrm>
            <a:off x="7203281" y="1961896"/>
            <a:ext cx="1013226" cy="1013226"/>
          </a:xfrm>
          <a:prstGeom prst="rect">
            <a:avLst/>
          </a:prstGeom>
          <a:noFill/>
          <a:ln>
            <a:noFill/>
          </a:ln>
        </p:spPr>
      </p:pic>
      <p:pic>
        <p:nvPicPr>
          <p:cNvPr id="243" name="Google Shape;243;p22"/>
          <p:cNvPicPr preferRelativeResize="0"/>
          <p:nvPr/>
        </p:nvPicPr>
        <p:blipFill>
          <a:blip r:embed="rId6">
            <a:alphaModFix/>
          </a:blip>
          <a:stretch>
            <a:fillRect/>
          </a:stretch>
        </p:blipFill>
        <p:spPr>
          <a:xfrm>
            <a:off x="3943896" y="1832824"/>
            <a:ext cx="1137549" cy="1137549"/>
          </a:xfrm>
          <a:prstGeom prst="rect">
            <a:avLst/>
          </a:prstGeom>
          <a:noFill/>
          <a:ln>
            <a:noFill/>
          </a:ln>
        </p:spPr>
      </p:pic>
      <p:sp>
        <p:nvSpPr>
          <p:cNvPr id="244" name="Google Shape;244;p22"/>
          <p:cNvSpPr txBox="1">
            <a:spLocks noGrp="1"/>
          </p:cNvSpPr>
          <p:nvPr>
            <p:ph type="sldNum" idx="12"/>
          </p:nvPr>
        </p:nvSpPr>
        <p:spPr>
          <a:xfrm>
            <a:off x="7522300" y="4834564"/>
            <a:ext cx="2133600" cy="18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7</a:t>
            </a:fld>
            <a:endParaRPr>
              <a:solidFill>
                <a:srgbClr val="7F7F7F"/>
              </a:solidFill>
            </a:endParaRPr>
          </a:p>
        </p:txBody>
      </p:sp>
    </p:spTree>
  </p:cSld>
  <p:clrMapOvr>
    <a:masterClrMapping/>
  </p:clrMapOvr>
  <p:extLst>
    <p:ext uri="{6950BFC3-D8DA-4A85-94F7-54DA5524770B}">
      <p188:commentRel xmlns:p188="http://schemas.microsoft.com/office/powerpoint/2018/8/main"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23"/>
          <p:cNvSpPr txBox="1">
            <a:spLocks noGrp="1"/>
          </p:cNvSpPr>
          <p:nvPr>
            <p:ph type="title"/>
          </p:nvPr>
        </p:nvSpPr>
        <p:spPr>
          <a:xfrm>
            <a:off x="689373" y="422250"/>
            <a:ext cx="7644300" cy="341700"/>
          </a:xfrm>
          <a:prstGeom prst="rect">
            <a:avLst/>
          </a:prstGeom>
        </p:spPr>
        <p:txBody>
          <a:bodyPr spcFirstLastPara="1" wrap="square" lIns="91425" tIns="45700" rIns="91425" bIns="45700" anchor="t" anchorCtr="0">
            <a:spAutoFit/>
          </a:bodyPr>
          <a:lstStyle/>
          <a:p>
            <a:pPr marL="0" lvl="0" indent="0" algn="l" rtl="0">
              <a:spcBef>
                <a:spcPts val="0"/>
              </a:spcBef>
              <a:spcAft>
                <a:spcPts val="0"/>
              </a:spcAft>
              <a:buNone/>
            </a:pPr>
            <a:r>
              <a:rPr lang="en-US"/>
              <a:t>Phase 2: Procurement of a digital savings group platform</a:t>
            </a:r>
            <a:endParaRPr/>
          </a:p>
        </p:txBody>
      </p:sp>
      <p:sp>
        <p:nvSpPr>
          <p:cNvPr id="251" name="Google Shape;251;p23"/>
          <p:cNvSpPr txBox="1"/>
          <p:nvPr/>
        </p:nvSpPr>
        <p:spPr>
          <a:xfrm>
            <a:off x="528800" y="1181475"/>
            <a:ext cx="8246400" cy="1450688"/>
          </a:xfrm>
          <a:prstGeom prst="rect">
            <a:avLst/>
          </a:prstGeom>
          <a:noFill/>
          <a:ln>
            <a:noFill/>
          </a:ln>
        </p:spPr>
        <p:txBody>
          <a:bodyPr spcFirstLastPara="1" wrap="square" lIns="91425" tIns="91425" rIns="91425" bIns="91425" anchor="t" anchorCtr="0">
            <a:spAutoFit/>
          </a:bodyPr>
          <a:lstStyle/>
          <a:p>
            <a:pPr marL="0" lvl="0" indent="0" algn="l" rtl="0">
              <a:lnSpc>
                <a:spcPct val="107916"/>
              </a:lnSpc>
              <a:spcBef>
                <a:spcPts val="0"/>
              </a:spcBef>
              <a:spcAft>
                <a:spcPts val="800"/>
              </a:spcAft>
              <a:buNone/>
            </a:pPr>
            <a:r>
              <a:rPr lang="en-US" dirty="0">
                <a:solidFill>
                  <a:schemeClr val="dk1"/>
                </a:solidFill>
                <a:latin typeface="Avenir"/>
                <a:ea typeface="Avenir"/>
                <a:cs typeface="Avenir"/>
                <a:sym typeface="Avenir"/>
              </a:rPr>
              <a:t>This procurement seeks to find a digital savings group platform that is the best fit for Action Against </a:t>
            </a:r>
            <a:r>
              <a:rPr lang="en-US" dirty="0">
                <a:solidFill>
                  <a:schemeClr val="tx1"/>
                </a:solidFill>
                <a:latin typeface="Avenir"/>
                <a:ea typeface="Avenir"/>
                <a:cs typeface="Avenir"/>
                <a:sym typeface="Avenir"/>
              </a:rPr>
              <a:t>Hunger and the savings groups they work with. </a:t>
            </a:r>
            <a:r>
              <a:rPr lang="en-US" dirty="0">
                <a:solidFill>
                  <a:schemeClr val="dk1"/>
                </a:solidFill>
                <a:latin typeface="Avenir"/>
                <a:ea typeface="Avenir"/>
                <a:cs typeface="Avenir"/>
                <a:sym typeface="Avenir"/>
              </a:rPr>
              <a:t>EFINA will support Action Against Hunger in the development of an RFP agreeing on a specific statement of requirements that will enable a smooth proposal process for potential digital savings group platforms. Some examples of key functionalities the RFP will seek to vet are: </a:t>
            </a:r>
            <a:endParaRPr dirty="0">
              <a:solidFill>
                <a:schemeClr val="dk1"/>
              </a:solidFill>
              <a:latin typeface="Avenir"/>
              <a:ea typeface="Avenir"/>
              <a:cs typeface="Avenir"/>
              <a:sym typeface="Avenir"/>
            </a:endParaRPr>
          </a:p>
        </p:txBody>
      </p:sp>
      <p:sp>
        <p:nvSpPr>
          <p:cNvPr id="252" name="Google Shape;252;p23"/>
          <p:cNvSpPr txBox="1">
            <a:spLocks noGrp="1"/>
          </p:cNvSpPr>
          <p:nvPr>
            <p:ph type="sldNum" idx="12"/>
          </p:nvPr>
        </p:nvSpPr>
        <p:spPr>
          <a:xfrm>
            <a:off x="7522300" y="4834564"/>
            <a:ext cx="2133600" cy="18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8</a:t>
            </a:fld>
            <a:endParaRPr>
              <a:solidFill>
                <a:srgbClr val="7F7F7F"/>
              </a:solidFill>
            </a:endParaRPr>
          </a:p>
        </p:txBody>
      </p:sp>
      <p:pic>
        <p:nvPicPr>
          <p:cNvPr id="253" name="Google Shape;253;p23"/>
          <p:cNvPicPr preferRelativeResize="0"/>
          <p:nvPr/>
        </p:nvPicPr>
        <p:blipFill>
          <a:blip r:embed="rId4">
            <a:alphaModFix/>
          </a:blip>
          <a:stretch>
            <a:fillRect/>
          </a:stretch>
        </p:blipFill>
        <p:spPr>
          <a:xfrm>
            <a:off x="681200" y="2592400"/>
            <a:ext cx="1164699" cy="1164699"/>
          </a:xfrm>
          <a:prstGeom prst="rect">
            <a:avLst/>
          </a:prstGeom>
          <a:noFill/>
          <a:ln>
            <a:noFill/>
          </a:ln>
        </p:spPr>
      </p:pic>
      <p:pic>
        <p:nvPicPr>
          <p:cNvPr id="254" name="Google Shape;254;p23"/>
          <p:cNvPicPr preferRelativeResize="0"/>
          <p:nvPr/>
        </p:nvPicPr>
        <p:blipFill>
          <a:blip r:embed="rId5">
            <a:alphaModFix/>
          </a:blip>
          <a:stretch>
            <a:fillRect/>
          </a:stretch>
        </p:blipFill>
        <p:spPr>
          <a:xfrm>
            <a:off x="2817524" y="2573099"/>
            <a:ext cx="1164699" cy="1164699"/>
          </a:xfrm>
          <a:prstGeom prst="rect">
            <a:avLst/>
          </a:prstGeom>
          <a:noFill/>
          <a:ln>
            <a:noFill/>
          </a:ln>
        </p:spPr>
      </p:pic>
      <p:pic>
        <p:nvPicPr>
          <p:cNvPr id="255" name="Google Shape;255;p23"/>
          <p:cNvPicPr preferRelativeResize="0"/>
          <p:nvPr/>
        </p:nvPicPr>
        <p:blipFill>
          <a:blip r:embed="rId6">
            <a:alphaModFix/>
          </a:blip>
          <a:stretch>
            <a:fillRect/>
          </a:stretch>
        </p:blipFill>
        <p:spPr>
          <a:xfrm>
            <a:off x="5106250" y="2573100"/>
            <a:ext cx="1164699" cy="1164699"/>
          </a:xfrm>
          <a:prstGeom prst="rect">
            <a:avLst/>
          </a:prstGeom>
          <a:noFill/>
          <a:ln>
            <a:noFill/>
          </a:ln>
        </p:spPr>
      </p:pic>
      <p:sp>
        <p:nvSpPr>
          <p:cNvPr id="256" name="Google Shape;256;p23"/>
          <p:cNvSpPr txBox="1"/>
          <p:nvPr/>
        </p:nvSpPr>
        <p:spPr>
          <a:xfrm>
            <a:off x="256375" y="3679625"/>
            <a:ext cx="2133600" cy="1151567"/>
          </a:xfrm>
          <a:prstGeom prst="rect">
            <a:avLst/>
          </a:prstGeom>
          <a:noFill/>
          <a:ln>
            <a:noFill/>
          </a:ln>
        </p:spPr>
        <p:txBody>
          <a:bodyPr spcFirstLastPara="1" wrap="square" lIns="91425" tIns="91425" rIns="91425" bIns="91425" anchor="t" anchorCtr="0">
            <a:spAutoFit/>
          </a:bodyPr>
          <a:lstStyle/>
          <a:p>
            <a:pPr marL="0" lvl="0" indent="0" algn="l" rtl="0">
              <a:lnSpc>
                <a:spcPct val="107916"/>
              </a:lnSpc>
              <a:spcBef>
                <a:spcPts val="0"/>
              </a:spcBef>
              <a:spcAft>
                <a:spcPts val="800"/>
              </a:spcAft>
              <a:buNone/>
            </a:pPr>
            <a:r>
              <a:rPr lang="en-US" sz="1300" dirty="0">
                <a:solidFill>
                  <a:schemeClr val="dk1"/>
                </a:solidFill>
                <a:latin typeface="Avenir"/>
                <a:ea typeface="Avenir"/>
                <a:cs typeface="Avenir"/>
                <a:sym typeface="Avenir"/>
              </a:rPr>
              <a:t>Onboarding : What are the details of the onboarding and registration process is for the app</a:t>
            </a:r>
            <a:endParaRPr sz="1300" dirty="0">
              <a:solidFill>
                <a:schemeClr val="dk1"/>
              </a:solidFill>
              <a:latin typeface="Avenir"/>
              <a:ea typeface="Avenir"/>
              <a:cs typeface="Avenir"/>
              <a:sym typeface="Avenir"/>
            </a:endParaRPr>
          </a:p>
        </p:txBody>
      </p:sp>
      <p:sp>
        <p:nvSpPr>
          <p:cNvPr id="257" name="Google Shape;257;p23"/>
          <p:cNvSpPr txBox="1"/>
          <p:nvPr/>
        </p:nvSpPr>
        <p:spPr>
          <a:xfrm>
            <a:off x="2514600" y="3679625"/>
            <a:ext cx="2133600" cy="1032600"/>
          </a:xfrm>
          <a:prstGeom prst="rect">
            <a:avLst/>
          </a:prstGeom>
          <a:noFill/>
          <a:ln>
            <a:noFill/>
          </a:ln>
        </p:spPr>
        <p:txBody>
          <a:bodyPr spcFirstLastPara="1" wrap="square" lIns="91425" tIns="91425" rIns="91425" bIns="91425" anchor="t" anchorCtr="0">
            <a:spAutoFit/>
          </a:bodyPr>
          <a:lstStyle/>
          <a:p>
            <a:pPr marL="0" lvl="0" indent="0" algn="l" rtl="0">
              <a:lnSpc>
                <a:spcPct val="107916"/>
              </a:lnSpc>
              <a:spcBef>
                <a:spcPts val="0"/>
              </a:spcBef>
              <a:spcAft>
                <a:spcPts val="800"/>
              </a:spcAft>
              <a:buNone/>
            </a:pPr>
            <a:r>
              <a:rPr lang="en-US" sz="1300">
                <a:solidFill>
                  <a:schemeClr val="dk1"/>
                </a:solidFill>
                <a:latin typeface="Avenir"/>
                <a:ea typeface="Avenir"/>
                <a:cs typeface="Avenir"/>
                <a:sym typeface="Avenir"/>
              </a:rPr>
              <a:t>Offline Capabilities: Does the product allow for data collection when there is no network? </a:t>
            </a:r>
            <a:endParaRPr sz="1300">
              <a:solidFill>
                <a:schemeClr val="dk1"/>
              </a:solidFill>
              <a:latin typeface="Avenir"/>
              <a:ea typeface="Avenir"/>
              <a:cs typeface="Avenir"/>
              <a:sym typeface="Avenir"/>
            </a:endParaRPr>
          </a:p>
        </p:txBody>
      </p:sp>
      <p:sp>
        <p:nvSpPr>
          <p:cNvPr id="258" name="Google Shape;258;p23"/>
          <p:cNvSpPr txBox="1"/>
          <p:nvPr/>
        </p:nvSpPr>
        <p:spPr>
          <a:xfrm>
            <a:off x="4797575" y="3679625"/>
            <a:ext cx="2133600" cy="1032600"/>
          </a:xfrm>
          <a:prstGeom prst="rect">
            <a:avLst/>
          </a:prstGeom>
          <a:noFill/>
          <a:ln>
            <a:noFill/>
          </a:ln>
        </p:spPr>
        <p:txBody>
          <a:bodyPr spcFirstLastPara="1" wrap="square" lIns="91425" tIns="91425" rIns="91425" bIns="91425" anchor="t" anchorCtr="0">
            <a:spAutoFit/>
          </a:bodyPr>
          <a:lstStyle/>
          <a:p>
            <a:pPr marL="0" lvl="0" indent="0" algn="l" rtl="0">
              <a:lnSpc>
                <a:spcPct val="107916"/>
              </a:lnSpc>
              <a:spcBef>
                <a:spcPts val="0"/>
              </a:spcBef>
              <a:spcAft>
                <a:spcPts val="800"/>
              </a:spcAft>
              <a:buNone/>
            </a:pPr>
            <a:r>
              <a:rPr lang="en-US" sz="1300">
                <a:solidFill>
                  <a:schemeClr val="dk1"/>
                </a:solidFill>
                <a:latin typeface="Avenir"/>
                <a:ea typeface="Avenir"/>
                <a:cs typeface="Avenir"/>
                <a:sym typeface="Avenir"/>
              </a:rPr>
              <a:t>Feedback: What are the channels for group members to troubleshoot and provide feedback?</a:t>
            </a:r>
            <a:endParaRPr sz="1300">
              <a:solidFill>
                <a:schemeClr val="dk1"/>
              </a:solidFill>
              <a:latin typeface="Avenir"/>
              <a:ea typeface="Avenir"/>
              <a:cs typeface="Avenir"/>
              <a:sym typeface="Avenir"/>
            </a:endParaRPr>
          </a:p>
        </p:txBody>
      </p:sp>
      <p:pic>
        <p:nvPicPr>
          <p:cNvPr id="259" name="Google Shape;259;p23"/>
          <p:cNvPicPr preferRelativeResize="0"/>
          <p:nvPr/>
        </p:nvPicPr>
        <p:blipFill>
          <a:blip r:embed="rId7">
            <a:alphaModFix/>
          </a:blip>
          <a:stretch>
            <a:fillRect/>
          </a:stretch>
        </p:blipFill>
        <p:spPr>
          <a:xfrm>
            <a:off x="7394975" y="2658450"/>
            <a:ext cx="1032600" cy="1032600"/>
          </a:xfrm>
          <a:prstGeom prst="rect">
            <a:avLst/>
          </a:prstGeom>
          <a:noFill/>
          <a:ln>
            <a:noFill/>
          </a:ln>
        </p:spPr>
      </p:pic>
      <p:sp>
        <p:nvSpPr>
          <p:cNvPr id="260" name="Google Shape;260;p23"/>
          <p:cNvSpPr txBox="1"/>
          <p:nvPr/>
        </p:nvSpPr>
        <p:spPr>
          <a:xfrm>
            <a:off x="7080550" y="3679625"/>
            <a:ext cx="2133600" cy="1032600"/>
          </a:xfrm>
          <a:prstGeom prst="rect">
            <a:avLst/>
          </a:prstGeom>
          <a:noFill/>
          <a:ln>
            <a:noFill/>
          </a:ln>
        </p:spPr>
        <p:txBody>
          <a:bodyPr spcFirstLastPara="1" wrap="square" lIns="91425" tIns="91425" rIns="91425" bIns="91425" anchor="t" anchorCtr="0">
            <a:spAutoFit/>
          </a:bodyPr>
          <a:lstStyle/>
          <a:p>
            <a:pPr marL="0" lvl="0" indent="0" algn="l" rtl="0">
              <a:lnSpc>
                <a:spcPct val="107916"/>
              </a:lnSpc>
              <a:spcBef>
                <a:spcPts val="0"/>
              </a:spcBef>
              <a:spcAft>
                <a:spcPts val="800"/>
              </a:spcAft>
              <a:buNone/>
            </a:pPr>
            <a:r>
              <a:rPr lang="en-US" sz="1300" dirty="0">
                <a:solidFill>
                  <a:schemeClr val="dk1"/>
                </a:solidFill>
                <a:latin typeface="Avenir"/>
                <a:ea typeface="Avenir"/>
                <a:cs typeface="Avenir"/>
                <a:sym typeface="Avenir"/>
              </a:rPr>
              <a:t>Device requirements: What hardware does a group need to interact with the product? </a:t>
            </a:r>
            <a:endParaRPr sz="1300" dirty="0">
              <a:solidFill>
                <a:schemeClr val="dk1"/>
              </a:solidFill>
              <a:latin typeface="Avenir"/>
              <a:ea typeface="Avenir"/>
              <a:cs typeface="Avenir"/>
              <a:sym typeface="Avenir"/>
            </a:endParaRPr>
          </a:p>
        </p:txBody>
      </p:sp>
    </p:spTree>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24"/>
          <p:cNvSpPr txBox="1">
            <a:spLocks noGrp="1"/>
          </p:cNvSpPr>
          <p:nvPr>
            <p:ph type="title"/>
          </p:nvPr>
        </p:nvSpPr>
        <p:spPr>
          <a:xfrm>
            <a:off x="689373" y="422250"/>
            <a:ext cx="7644300" cy="341700"/>
          </a:xfrm>
          <a:prstGeom prst="rect">
            <a:avLst/>
          </a:prstGeom>
        </p:spPr>
        <p:txBody>
          <a:bodyPr spcFirstLastPara="1" wrap="square" lIns="91425" tIns="45700" rIns="91425" bIns="45700" anchor="t" anchorCtr="0">
            <a:spAutoFit/>
          </a:bodyPr>
          <a:lstStyle/>
          <a:p>
            <a:pPr marL="0" lvl="0" indent="0" algn="l" rtl="0">
              <a:spcBef>
                <a:spcPts val="0"/>
              </a:spcBef>
              <a:spcAft>
                <a:spcPts val="0"/>
              </a:spcAft>
              <a:buNone/>
            </a:pPr>
            <a:r>
              <a:rPr lang="en-US"/>
              <a:t>Phase 3: Primary Data Collection (Baseline) and Pilot Location Selection</a:t>
            </a:r>
            <a:endParaRPr/>
          </a:p>
        </p:txBody>
      </p:sp>
      <p:sp>
        <p:nvSpPr>
          <p:cNvPr id="267" name="Google Shape;267;p24"/>
          <p:cNvSpPr txBox="1"/>
          <p:nvPr/>
        </p:nvSpPr>
        <p:spPr>
          <a:xfrm>
            <a:off x="517150" y="946400"/>
            <a:ext cx="8385000" cy="1785715"/>
          </a:xfrm>
          <a:prstGeom prst="rect">
            <a:avLst/>
          </a:prstGeom>
          <a:noFill/>
          <a:ln>
            <a:noFill/>
          </a:ln>
        </p:spPr>
        <p:txBody>
          <a:bodyPr spcFirstLastPara="1" wrap="square" lIns="91425" tIns="91425" rIns="91425" bIns="91425" anchor="t" anchorCtr="0">
            <a:spAutoFit/>
          </a:bodyPr>
          <a:lstStyle/>
          <a:p>
            <a:pPr marL="0" lvl="0" indent="0" algn="l" rtl="0">
              <a:lnSpc>
                <a:spcPct val="107916"/>
              </a:lnSpc>
              <a:spcBef>
                <a:spcPts val="0"/>
              </a:spcBef>
              <a:spcAft>
                <a:spcPts val="0"/>
              </a:spcAft>
              <a:buNone/>
            </a:pPr>
            <a:r>
              <a:rPr lang="en-US" sz="1200" dirty="0">
                <a:solidFill>
                  <a:schemeClr val="dk1"/>
                </a:solidFill>
                <a:latin typeface="Avenir"/>
                <a:ea typeface="Avenir"/>
                <a:cs typeface="Avenir"/>
                <a:sym typeface="Avenir"/>
              </a:rPr>
              <a:t>Action Against Hunger and EFINA, in coordination with the selected digital savings group platform provider, will build questionnaires that can be deployed at a sample of group meetings. Action Against Hunger staff can facilitate the data collection activities. </a:t>
            </a:r>
            <a:r>
              <a:rPr lang="en-US" sz="1200" b="1" dirty="0">
                <a:solidFill>
                  <a:schemeClr val="lt2"/>
                </a:solidFill>
                <a:latin typeface="Avenir"/>
                <a:ea typeface="Avenir"/>
                <a:cs typeface="Avenir"/>
                <a:sym typeface="Avenir"/>
              </a:rPr>
              <a:t>Using the findings from this data collection exercise, locations and specific groups can be selected for the pilot. </a:t>
            </a:r>
            <a:r>
              <a:rPr lang="en-US" sz="1200" dirty="0">
                <a:solidFill>
                  <a:schemeClr val="dk1"/>
                </a:solidFill>
                <a:latin typeface="Avenir"/>
                <a:ea typeface="Avenir"/>
                <a:cs typeface="Avenir"/>
                <a:sym typeface="Avenir"/>
              </a:rPr>
              <a:t>A key piece of information will likely be smartphone penetration, and mobile phone penetration amongst group members. Typically at least one smartphone per group is necessary to interact with the digital savings group platform. </a:t>
            </a:r>
            <a:r>
              <a:rPr lang="en-US" sz="1200" b="1" dirty="0">
                <a:solidFill>
                  <a:schemeClr val="lt2"/>
                </a:solidFill>
                <a:latin typeface="Avenir"/>
                <a:ea typeface="Avenir"/>
                <a:cs typeface="Avenir"/>
                <a:sym typeface="Avenir"/>
              </a:rPr>
              <a:t>At the end of this phase pilot locations and groups will be selected. </a:t>
            </a:r>
            <a:endParaRPr sz="1200" b="1" dirty="0">
              <a:solidFill>
                <a:schemeClr val="lt2"/>
              </a:solidFill>
              <a:latin typeface="Avenir"/>
              <a:ea typeface="Avenir"/>
              <a:cs typeface="Avenir"/>
              <a:sym typeface="Avenir"/>
            </a:endParaRPr>
          </a:p>
          <a:p>
            <a:pPr marL="0" lvl="0" indent="0" algn="l" rtl="0">
              <a:lnSpc>
                <a:spcPct val="107916"/>
              </a:lnSpc>
              <a:spcBef>
                <a:spcPts val="800"/>
              </a:spcBef>
              <a:spcAft>
                <a:spcPts val="800"/>
              </a:spcAft>
              <a:buNone/>
            </a:pPr>
            <a:r>
              <a:rPr lang="en-US" sz="1200" dirty="0">
                <a:solidFill>
                  <a:schemeClr val="dk1"/>
                </a:solidFill>
                <a:latin typeface="Avenir"/>
                <a:ea typeface="Avenir"/>
                <a:cs typeface="Avenir"/>
                <a:sym typeface="Avenir"/>
              </a:rPr>
              <a:t>Some examples of key characteristics a savings group that is potentially ready for digitization can be found below: </a:t>
            </a:r>
            <a:endParaRPr sz="1500" dirty="0">
              <a:solidFill>
                <a:schemeClr val="dk1"/>
              </a:solidFill>
              <a:latin typeface="Avenir"/>
              <a:ea typeface="Avenir"/>
              <a:cs typeface="Avenir"/>
              <a:sym typeface="Avenir"/>
            </a:endParaRPr>
          </a:p>
        </p:txBody>
      </p:sp>
      <p:pic>
        <p:nvPicPr>
          <p:cNvPr id="268" name="Google Shape;268;p24"/>
          <p:cNvPicPr preferRelativeResize="0"/>
          <p:nvPr/>
        </p:nvPicPr>
        <p:blipFill>
          <a:blip r:embed="rId4">
            <a:alphaModFix/>
          </a:blip>
          <a:stretch>
            <a:fillRect/>
          </a:stretch>
        </p:blipFill>
        <p:spPr>
          <a:xfrm>
            <a:off x="517150" y="2945263"/>
            <a:ext cx="600600" cy="600600"/>
          </a:xfrm>
          <a:prstGeom prst="rect">
            <a:avLst/>
          </a:prstGeom>
          <a:noFill/>
          <a:ln>
            <a:noFill/>
          </a:ln>
        </p:spPr>
      </p:pic>
      <p:sp>
        <p:nvSpPr>
          <p:cNvPr id="269" name="Google Shape;269;p24"/>
          <p:cNvSpPr txBox="1"/>
          <p:nvPr/>
        </p:nvSpPr>
        <p:spPr>
          <a:xfrm>
            <a:off x="1070200" y="2945275"/>
            <a:ext cx="3321900" cy="600600"/>
          </a:xfrm>
          <a:prstGeom prst="rect">
            <a:avLst/>
          </a:prstGeom>
          <a:noFill/>
          <a:ln>
            <a:noFill/>
          </a:ln>
        </p:spPr>
        <p:txBody>
          <a:bodyPr spcFirstLastPara="1" wrap="square" lIns="91425" tIns="91425" rIns="91425" bIns="91425" anchor="t" anchorCtr="0">
            <a:spAutoFit/>
          </a:bodyPr>
          <a:lstStyle/>
          <a:p>
            <a:pPr marL="0" lvl="0" indent="0" algn="l" rtl="0">
              <a:lnSpc>
                <a:spcPct val="107916"/>
              </a:lnSpc>
              <a:spcBef>
                <a:spcPts val="0"/>
              </a:spcBef>
              <a:spcAft>
                <a:spcPts val="0"/>
              </a:spcAft>
              <a:buNone/>
            </a:pPr>
            <a:r>
              <a:rPr lang="en-US" sz="1300" dirty="0">
                <a:solidFill>
                  <a:schemeClr val="dk1"/>
                </a:solidFill>
                <a:latin typeface="Avenir"/>
                <a:ea typeface="Avenir"/>
                <a:cs typeface="Avenir"/>
                <a:sym typeface="Avenir"/>
              </a:rPr>
              <a:t>Groups with charismatic leadership tend to be more successful </a:t>
            </a:r>
            <a:endParaRPr sz="1300" dirty="0">
              <a:solidFill>
                <a:schemeClr val="dk1"/>
              </a:solidFill>
              <a:latin typeface="Avenir"/>
              <a:ea typeface="Avenir"/>
              <a:cs typeface="Avenir"/>
              <a:sym typeface="Avenir"/>
            </a:endParaRPr>
          </a:p>
        </p:txBody>
      </p:sp>
      <p:pic>
        <p:nvPicPr>
          <p:cNvPr id="270" name="Google Shape;270;p24"/>
          <p:cNvPicPr preferRelativeResize="0"/>
          <p:nvPr/>
        </p:nvPicPr>
        <p:blipFill>
          <a:blip r:embed="rId5">
            <a:alphaModFix/>
          </a:blip>
          <a:stretch>
            <a:fillRect/>
          </a:stretch>
        </p:blipFill>
        <p:spPr>
          <a:xfrm>
            <a:off x="426098" y="3709527"/>
            <a:ext cx="600600" cy="600600"/>
          </a:xfrm>
          <a:prstGeom prst="rect">
            <a:avLst/>
          </a:prstGeom>
          <a:noFill/>
          <a:ln>
            <a:noFill/>
          </a:ln>
        </p:spPr>
      </p:pic>
      <p:sp>
        <p:nvSpPr>
          <p:cNvPr id="271" name="Google Shape;271;p24"/>
          <p:cNvSpPr txBox="1"/>
          <p:nvPr/>
        </p:nvSpPr>
        <p:spPr>
          <a:xfrm>
            <a:off x="1026700" y="3618200"/>
            <a:ext cx="3408900" cy="816600"/>
          </a:xfrm>
          <a:prstGeom prst="rect">
            <a:avLst/>
          </a:prstGeom>
          <a:noFill/>
          <a:ln>
            <a:noFill/>
          </a:ln>
        </p:spPr>
        <p:txBody>
          <a:bodyPr spcFirstLastPara="1" wrap="square" lIns="91425" tIns="91425" rIns="91425" bIns="91425" anchor="t" anchorCtr="0">
            <a:spAutoFit/>
          </a:bodyPr>
          <a:lstStyle/>
          <a:p>
            <a:pPr marL="0" lvl="0" indent="0" algn="l" rtl="0">
              <a:lnSpc>
                <a:spcPct val="107916"/>
              </a:lnSpc>
              <a:spcBef>
                <a:spcPts val="0"/>
              </a:spcBef>
              <a:spcAft>
                <a:spcPts val="0"/>
              </a:spcAft>
              <a:buNone/>
            </a:pPr>
            <a:r>
              <a:rPr lang="en-US" sz="1300">
                <a:solidFill>
                  <a:schemeClr val="dk1"/>
                </a:solidFill>
                <a:latin typeface="Avenir"/>
                <a:ea typeface="Avenir"/>
                <a:cs typeface="Avenir"/>
                <a:sym typeface="Avenir"/>
              </a:rPr>
              <a:t>Groups should have some younger members that will likely be more willing to use the smartphone </a:t>
            </a:r>
            <a:endParaRPr sz="1300">
              <a:solidFill>
                <a:schemeClr val="dk1"/>
              </a:solidFill>
              <a:latin typeface="Avenir"/>
              <a:ea typeface="Avenir"/>
              <a:cs typeface="Avenir"/>
              <a:sym typeface="Avenir"/>
            </a:endParaRPr>
          </a:p>
        </p:txBody>
      </p:sp>
      <p:pic>
        <p:nvPicPr>
          <p:cNvPr id="272" name="Google Shape;272;p24"/>
          <p:cNvPicPr preferRelativeResize="0"/>
          <p:nvPr/>
        </p:nvPicPr>
        <p:blipFill>
          <a:blip r:embed="rId6">
            <a:alphaModFix/>
          </a:blip>
          <a:stretch>
            <a:fillRect/>
          </a:stretch>
        </p:blipFill>
        <p:spPr>
          <a:xfrm>
            <a:off x="5208475" y="2886076"/>
            <a:ext cx="600600" cy="600600"/>
          </a:xfrm>
          <a:prstGeom prst="rect">
            <a:avLst/>
          </a:prstGeom>
          <a:noFill/>
          <a:ln>
            <a:noFill/>
          </a:ln>
        </p:spPr>
      </p:pic>
      <p:sp>
        <p:nvSpPr>
          <p:cNvPr id="273" name="Google Shape;273;p24"/>
          <p:cNvSpPr txBox="1"/>
          <p:nvPr/>
        </p:nvSpPr>
        <p:spPr>
          <a:xfrm>
            <a:off x="6039238" y="2837275"/>
            <a:ext cx="3000000" cy="816600"/>
          </a:xfrm>
          <a:prstGeom prst="rect">
            <a:avLst/>
          </a:prstGeom>
          <a:noFill/>
          <a:ln>
            <a:noFill/>
          </a:ln>
        </p:spPr>
        <p:txBody>
          <a:bodyPr spcFirstLastPara="1" wrap="square" lIns="91425" tIns="91425" rIns="91425" bIns="91425" anchor="t" anchorCtr="0">
            <a:spAutoFit/>
          </a:bodyPr>
          <a:lstStyle/>
          <a:p>
            <a:pPr marL="0" lvl="0" indent="0" algn="l" rtl="0">
              <a:lnSpc>
                <a:spcPct val="107916"/>
              </a:lnSpc>
              <a:spcBef>
                <a:spcPts val="0"/>
              </a:spcBef>
              <a:spcAft>
                <a:spcPts val="0"/>
              </a:spcAft>
              <a:buNone/>
            </a:pPr>
            <a:r>
              <a:rPr lang="en-US" sz="1300" dirty="0">
                <a:solidFill>
                  <a:schemeClr val="dk1"/>
                </a:solidFill>
                <a:latin typeface="Avenir"/>
                <a:ea typeface="Avenir"/>
                <a:cs typeface="Avenir"/>
                <a:sym typeface="Avenir"/>
              </a:rPr>
              <a:t>Groups should have one or two members with reasonable digital literacy </a:t>
            </a:r>
            <a:endParaRPr sz="1300" dirty="0">
              <a:solidFill>
                <a:schemeClr val="dk1"/>
              </a:solidFill>
              <a:latin typeface="Avenir"/>
              <a:ea typeface="Avenir"/>
              <a:cs typeface="Avenir"/>
              <a:sym typeface="Avenir"/>
            </a:endParaRPr>
          </a:p>
        </p:txBody>
      </p:sp>
      <p:pic>
        <p:nvPicPr>
          <p:cNvPr id="274" name="Google Shape;274;p24"/>
          <p:cNvPicPr preferRelativeResize="0"/>
          <p:nvPr/>
        </p:nvPicPr>
        <p:blipFill>
          <a:blip r:embed="rId7">
            <a:alphaModFix/>
          </a:blip>
          <a:stretch>
            <a:fillRect/>
          </a:stretch>
        </p:blipFill>
        <p:spPr>
          <a:xfrm>
            <a:off x="4271700" y="4081350"/>
            <a:ext cx="600600" cy="600600"/>
          </a:xfrm>
          <a:prstGeom prst="rect">
            <a:avLst/>
          </a:prstGeom>
          <a:noFill/>
          <a:ln>
            <a:noFill/>
          </a:ln>
        </p:spPr>
      </p:pic>
      <p:sp>
        <p:nvSpPr>
          <p:cNvPr id="275" name="Google Shape;275;p24"/>
          <p:cNvSpPr txBox="1"/>
          <p:nvPr/>
        </p:nvSpPr>
        <p:spPr>
          <a:xfrm>
            <a:off x="2200950" y="4566325"/>
            <a:ext cx="4739700" cy="384900"/>
          </a:xfrm>
          <a:prstGeom prst="rect">
            <a:avLst/>
          </a:prstGeom>
          <a:noFill/>
          <a:ln>
            <a:noFill/>
          </a:ln>
        </p:spPr>
        <p:txBody>
          <a:bodyPr spcFirstLastPara="1" wrap="square" lIns="91425" tIns="91425" rIns="91425" bIns="91425" anchor="t" anchorCtr="0">
            <a:spAutoFit/>
          </a:bodyPr>
          <a:lstStyle/>
          <a:p>
            <a:pPr marL="0" lvl="0" indent="0" algn="l" rtl="0">
              <a:lnSpc>
                <a:spcPct val="107916"/>
              </a:lnSpc>
              <a:spcBef>
                <a:spcPts val="0"/>
              </a:spcBef>
              <a:spcAft>
                <a:spcPts val="0"/>
              </a:spcAft>
              <a:buNone/>
            </a:pPr>
            <a:r>
              <a:rPr lang="en-US" sz="1300">
                <a:solidFill>
                  <a:schemeClr val="dk1"/>
                </a:solidFill>
                <a:latin typeface="Avenir"/>
                <a:ea typeface="Avenir"/>
                <a:cs typeface="Avenir"/>
                <a:sym typeface="Avenir"/>
              </a:rPr>
              <a:t>Groups should be in areas with mobile network connectivity </a:t>
            </a:r>
            <a:endParaRPr sz="1300">
              <a:solidFill>
                <a:schemeClr val="dk1"/>
              </a:solidFill>
              <a:latin typeface="Avenir"/>
              <a:ea typeface="Avenir"/>
              <a:cs typeface="Avenir"/>
              <a:sym typeface="Avenir"/>
            </a:endParaRPr>
          </a:p>
        </p:txBody>
      </p:sp>
      <p:pic>
        <p:nvPicPr>
          <p:cNvPr id="276" name="Google Shape;276;p24"/>
          <p:cNvPicPr preferRelativeResize="0"/>
          <p:nvPr/>
        </p:nvPicPr>
        <p:blipFill>
          <a:blip r:embed="rId8">
            <a:alphaModFix/>
          </a:blip>
          <a:stretch>
            <a:fillRect/>
          </a:stretch>
        </p:blipFill>
        <p:spPr>
          <a:xfrm>
            <a:off x="5173775" y="3691500"/>
            <a:ext cx="669999" cy="669999"/>
          </a:xfrm>
          <a:prstGeom prst="rect">
            <a:avLst/>
          </a:prstGeom>
          <a:noFill/>
          <a:ln>
            <a:noFill/>
          </a:ln>
        </p:spPr>
      </p:pic>
      <p:sp>
        <p:nvSpPr>
          <p:cNvPr id="277" name="Google Shape;277;p24"/>
          <p:cNvSpPr txBox="1"/>
          <p:nvPr/>
        </p:nvSpPr>
        <p:spPr>
          <a:xfrm>
            <a:off x="5589850" y="3644325"/>
            <a:ext cx="3449400" cy="1032600"/>
          </a:xfrm>
          <a:prstGeom prst="rect">
            <a:avLst/>
          </a:prstGeom>
          <a:noFill/>
          <a:ln>
            <a:noFill/>
          </a:ln>
        </p:spPr>
        <p:txBody>
          <a:bodyPr spcFirstLastPara="1" wrap="square" lIns="91425" tIns="91425" rIns="91425" bIns="91425" anchor="t" anchorCtr="0">
            <a:spAutoFit/>
          </a:bodyPr>
          <a:lstStyle/>
          <a:p>
            <a:pPr marL="457200" lvl="0" indent="0" algn="l" rtl="0">
              <a:lnSpc>
                <a:spcPct val="107916"/>
              </a:lnSpc>
              <a:spcBef>
                <a:spcPts val="0"/>
              </a:spcBef>
              <a:spcAft>
                <a:spcPts val="800"/>
              </a:spcAft>
              <a:buNone/>
            </a:pPr>
            <a:r>
              <a:rPr lang="en-US" sz="1300" dirty="0">
                <a:solidFill>
                  <a:schemeClr val="dk1"/>
                </a:solidFill>
                <a:latin typeface="Avenir"/>
                <a:ea typeface="Avenir"/>
                <a:cs typeface="Avenir"/>
                <a:sym typeface="Avenir"/>
              </a:rPr>
              <a:t>Group members should have access to ID, if possible, as that will be a requirement for formal financial account linkages </a:t>
            </a:r>
            <a:endParaRPr dirty="0"/>
          </a:p>
        </p:txBody>
      </p:sp>
      <p:cxnSp>
        <p:nvCxnSpPr>
          <p:cNvPr id="278" name="Google Shape;278;p24"/>
          <p:cNvCxnSpPr>
            <a:endCxn id="274" idx="0"/>
          </p:cNvCxnSpPr>
          <p:nvPr/>
        </p:nvCxnSpPr>
        <p:spPr>
          <a:xfrm>
            <a:off x="4569600" y="2886150"/>
            <a:ext cx="2400" cy="1195200"/>
          </a:xfrm>
          <a:prstGeom prst="straightConnector1">
            <a:avLst/>
          </a:prstGeom>
          <a:noFill/>
          <a:ln w="9525" cap="flat" cmpd="sng">
            <a:solidFill>
              <a:schemeClr val="lt2"/>
            </a:solidFill>
            <a:prstDash val="solid"/>
            <a:round/>
            <a:headEnd type="none" w="med" len="med"/>
            <a:tailEnd type="none" w="med" len="med"/>
          </a:ln>
        </p:spPr>
      </p:cxnSp>
      <p:sp>
        <p:nvSpPr>
          <p:cNvPr id="279" name="Google Shape;279;p24"/>
          <p:cNvSpPr txBox="1">
            <a:spLocks noGrp="1"/>
          </p:cNvSpPr>
          <p:nvPr>
            <p:ph type="sldNum" idx="12"/>
          </p:nvPr>
        </p:nvSpPr>
        <p:spPr>
          <a:xfrm>
            <a:off x="7522300" y="4834564"/>
            <a:ext cx="2133600" cy="1860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r>
              <a:rPr lang="en-US"/>
              <a:t>Digitizing Savings Groups</a:t>
            </a:r>
            <a:r>
              <a:rPr lang="en-US">
                <a:solidFill>
                  <a:schemeClr val="lt2"/>
                </a:solidFill>
              </a:rPr>
              <a:t>   </a:t>
            </a:r>
            <a:fld id="{00000000-1234-1234-1234-123412341234}" type="slidenum">
              <a:rPr lang="en-US">
                <a:solidFill>
                  <a:srgbClr val="7F7F7F"/>
                </a:solidFill>
              </a:rPr>
              <a:t>9</a:t>
            </a:fld>
            <a:endParaRPr>
              <a:solidFill>
                <a:srgbClr val="7F7F7F"/>
              </a:solidFill>
            </a:endParaRPr>
          </a:p>
        </p:txBody>
      </p:sp>
    </p:spTree>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SIA Theme 2020">
  <a:themeElements>
    <a:clrScheme name="SIA">
      <a:dk1>
        <a:srgbClr val="000000"/>
      </a:dk1>
      <a:lt1>
        <a:srgbClr val="FFFFFF"/>
      </a:lt1>
      <a:dk2>
        <a:srgbClr val="163583"/>
      </a:dk2>
      <a:lt2>
        <a:srgbClr val="6999C7"/>
      </a:lt2>
      <a:accent1>
        <a:srgbClr val="666666"/>
      </a:accent1>
      <a:accent2>
        <a:srgbClr val="E1E1E1"/>
      </a:accent2>
      <a:accent3>
        <a:srgbClr val="A3CF9C"/>
      </a:accent3>
      <a:accent4>
        <a:srgbClr val="5F66A0"/>
      </a:accent4>
      <a:accent5>
        <a:srgbClr val="CC4230"/>
      </a:accent5>
      <a:accent6>
        <a:srgbClr val="EC9C36"/>
      </a:accent6>
      <a:hlink>
        <a:srgbClr val="163583"/>
      </a:hlink>
      <a:folHlink>
        <a:srgbClr val="6666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48EC92381D2BE49ACA1425C2F96CF3E" ma:contentTypeVersion="13" ma:contentTypeDescription="Create a new document." ma:contentTypeScope="" ma:versionID="943323377263161900ccbb070c6784fd">
  <xsd:schema xmlns:xsd="http://www.w3.org/2001/XMLSchema" xmlns:xs="http://www.w3.org/2001/XMLSchema" xmlns:p="http://schemas.microsoft.com/office/2006/metadata/properties" xmlns:ns2="3aba22d0-3515-4b59-8e45-ecd8e15ac498" xmlns:ns3="e023527c-f530-4a3a-81a3-5879e8c910b0" targetNamespace="http://schemas.microsoft.com/office/2006/metadata/properties" ma:root="true" ma:fieldsID="56603a0e73b8ef28db6553e01aa0e2fc" ns2:_="" ns3:_="">
    <xsd:import namespace="3aba22d0-3515-4b59-8e45-ecd8e15ac498"/>
    <xsd:import namespace="e023527c-f530-4a3a-81a3-5879e8c910b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ba22d0-3515-4b59-8e45-ecd8e15ac49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b784181-712c-4f43-bdd9-ae6f3ae18780"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023527c-f530-4a3a-81a3-5879e8c910b0"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fa4fa927-9755-4a4f-9c10-7b8953dd2ecc}" ma:internalName="TaxCatchAll" ma:showField="CatchAllData" ma:web="e023527c-f530-4a3a-81a3-5879e8c910b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857CB98-3582-4DE2-8C6C-38DFDBDA35C7}"/>
</file>

<file path=customXml/itemProps2.xml><?xml version="1.0" encoding="utf-8"?>
<ds:datastoreItem xmlns:ds="http://schemas.openxmlformats.org/officeDocument/2006/customXml" ds:itemID="{80BBA8A2-47FE-4979-A51E-43732AE453E1}"/>
</file>

<file path=docProps/app.xml><?xml version="1.0" encoding="utf-8"?>
<Properties xmlns="http://schemas.openxmlformats.org/officeDocument/2006/extended-properties" xmlns:vt="http://schemas.openxmlformats.org/officeDocument/2006/docPropsVTypes">
  <TotalTime>2748</TotalTime>
  <Words>2471</Words>
  <Application>Microsoft Macintosh PowerPoint</Application>
  <PresentationFormat>Custom</PresentationFormat>
  <Paragraphs>144</Paragraphs>
  <Slides>15</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Avenir</vt:lpstr>
      <vt:lpstr>Calibri</vt:lpstr>
      <vt:lpstr>SIA Theme 2020</vt:lpstr>
      <vt:lpstr>PowerPoint Presentation</vt:lpstr>
      <vt:lpstr>Context</vt:lpstr>
      <vt:lpstr>Cash is Still the Preferred Disbursement Modality amongst Recipients </vt:lpstr>
      <vt:lpstr>Why is Digitizing Savings Groups Relevant for Cash Transfer Recipients?</vt:lpstr>
      <vt:lpstr>What is this concept note proposing? </vt:lpstr>
      <vt:lpstr>Key Project Questions</vt:lpstr>
      <vt:lpstr>Phase 1: Data Alignment </vt:lpstr>
      <vt:lpstr>Phase 2: Procurement of a digital savings group platform</vt:lpstr>
      <vt:lpstr>Phase 3: Primary Data Collection (Baseline) and Pilot Location Selection</vt:lpstr>
      <vt:lpstr>Phase 4: Financial Service Provider Engagement</vt:lpstr>
      <vt:lpstr>Phase 5: Pilot Planning</vt:lpstr>
      <vt:lpstr>Phase 6: Pilot Implementation </vt:lpstr>
      <vt:lpstr>Phase 7: Endline Data Collection and Report Development </vt:lpstr>
      <vt:lpstr>Budget &amp; Workplan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Tolulope Babajide</dc:creator>
  <cp:lastModifiedBy>Tala Ahmadi</cp:lastModifiedBy>
  <cp:revision>9</cp:revision>
  <dcterms:modified xsi:type="dcterms:W3CDTF">2022-09-02T21:57:19Z</dcterms:modified>
</cp:coreProperties>
</file>