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8" Type="http://schemas.openxmlformats.org/officeDocument/2006/relationships/slide" Target="slides/slide3.xml"/><Relationship Id="rId18" Type="http://schemas.openxmlformats.org/officeDocument/2006/relationships/customXml" Target="../customXml/item2.xml"/><Relationship Id="rId3" Type="http://schemas.openxmlformats.org/officeDocument/2006/relationships/presProps" Target="presProps.xml"/><Relationship Id="rId12" Type="http://schemas.openxmlformats.org/officeDocument/2006/relationships/slide" Target="slides/slide7.xml"/><Relationship Id="rId7" Type="http://schemas.openxmlformats.org/officeDocument/2006/relationships/slide" Target="slides/slide2.xml"/><Relationship Id="rId17" Type="http://schemas.openxmlformats.org/officeDocument/2006/relationships/customXml" Target="../customXml/item1.xml"/><Relationship Id="rId2"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1" Type="http://schemas.openxmlformats.org/officeDocument/2006/relationships/theme" Target="theme/theme2.xml"/><Relationship Id="rId6" Type="http://schemas.openxmlformats.org/officeDocument/2006/relationships/slide" Target="slides/slide1.xml"/><Relationship Id="rId15" Type="http://schemas.openxmlformats.org/officeDocument/2006/relationships/slide" Target="slides/slide10.xml"/><Relationship Id="rId5" Type="http://schemas.openxmlformats.org/officeDocument/2006/relationships/notesMaster" Target="notesMasters/notesMaster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3e8e50eb7f_0_3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3e8e50eb7f_0_3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3e8e50eb7f_0_3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3e8e50eb7f_0_23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13e8e50eb7f_0_2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g13e8e50eb7f_0_2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13e4cd43ce0_0_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13e4cd43ce0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g13e4cd43ce0_0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31e3ef7290_0_37: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31e3ef7290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131e3ef7290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31e3ef7290_0_3: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31e3ef7290_0_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131e3ef729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1e3ef7290_0_22: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31e3ef7290_0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131e3ef7290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3e8e50eb7f_0_2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13e8e50eb7f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g13e8e50eb7f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e8e50eb7f_0_8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e8e50eb7f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Add </a:t>
            </a:r>
            <a:r>
              <a:rPr lang="en-US"/>
              <a:t>details on partner selection depending on geography selected. </a:t>
            </a:r>
            <a:endParaRPr/>
          </a:p>
        </p:txBody>
      </p:sp>
      <p:sp>
        <p:nvSpPr>
          <p:cNvPr id="222" name="Google Shape;222;g13e8e50eb7f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3e8e50eb7f_0_111: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3e8e50eb7f_0_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13e8e50eb7f_0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3e8e50eb7f_0_126: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3e8e50eb7f_0_1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g13e8e50eb7f_0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3e8e50eb7f_0_170: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3e8e50eb7f_0_1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g13e8e50eb7f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17" name="Google Shape;17;p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8" name="Google Shape;18;p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21" name="Google Shape;21;p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2" name="Google Shape;22;p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23" name="Google Shape;23;p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11"/>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11"/>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1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 name="Google Shape;133;p1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5" name="Google Shape;135;p1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36" name="Google Shape;136;p1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1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1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1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 name="Google Shape;143;p1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1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46" name="Google Shape;146;p1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1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1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14"/>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14"/>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15"/>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15"/>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25" name="Shape 25"/>
        <p:cNvGrpSpPr/>
        <p:nvPr/>
      </p:nvGrpSpPr>
      <p:grpSpPr>
        <a:xfrm>
          <a:off x="0" y="0"/>
          <a:ext cx="0" cy="0"/>
          <a:chOff x="0" y="0"/>
          <a:chExt cx="0" cy="0"/>
        </a:xfrm>
      </p:grpSpPr>
      <p:sp>
        <p:nvSpPr>
          <p:cNvPr id="26" name="Google Shape;26;p3"/>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400"/>
              <a:buFont typeface="Avenir"/>
              <a:buNone/>
              <a:defRPr b="1" sz="24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3"/>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8" name="Google Shape;28;p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0" name="Google Shape;30;p3"/>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1" name="Google Shape;31;p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800"/>
              <a:buFont typeface="Avenir"/>
              <a:buNone/>
              <a:defRPr b="1" sz="2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4"/>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4"/>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 name="Google Shape;39;p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1" name="Google Shape;41;p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2" name="Google Shape;42;p5"/>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None/>
              <a:defRPr sz="1100"/>
            </a:lvl1pPr>
            <a:lvl2pPr indent="-228600" lvl="1" marL="914400" rtl="0" algn="l">
              <a:lnSpc>
                <a:spcPct val="90000"/>
              </a:lnSpc>
              <a:spcBef>
                <a:spcPts val="375"/>
              </a:spcBef>
              <a:spcAft>
                <a:spcPts val="0"/>
              </a:spcAft>
              <a:buClr>
                <a:schemeClr val="dk1"/>
              </a:buClr>
              <a:buSzPts val="1200"/>
              <a:buNone/>
              <a:defRPr sz="1200"/>
            </a:lvl2pPr>
            <a:lvl3pPr indent="-228600" lvl="2" marL="1371600" rtl="0" algn="l">
              <a:lnSpc>
                <a:spcPct val="90000"/>
              </a:lnSpc>
              <a:spcBef>
                <a:spcPts val="375"/>
              </a:spcBef>
              <a:spcAft>
                <a:spcPts val="0"/>
              </a:spcAft>
              <a:buClr>
                <a:schemeClr val="dk1"/>
              </a:buClr>
              <a:buSzPts val="1200"/>
              <a:buNone/>
              <a:defRPr sz="1200"/>
            </a:lvl3pPr>
            <a:lvl4pPr indent="-228600" lvl="3" marL="1828800" rtl="0" algn="l">
              <a:lnSpc>
                <a:spcPct val="90000"/>
              </a:lnSpc>
              <a:spcBef>
                <a:spcPts val="375"/>
              </a:spcBef>
              <a:spcAft>
                <a:spcPts val="0"/>
              </a:spcAft>
              <a:buClr>
                <a:schemeClr val="dk1"/>
              </a:buClr>
              <a:buSzPts val="1200"/>
              <a:buNone/>
              <a:defRPr sz="1200"/>
            </a:lvl4pPr>
            <a:lvl5pPr indent="-228600" lvl="4" marL="2286000" rtl="0" algn="l">
              <a:lnSpc>
                <a:spcPct val="90000"/>
              </a:lnSpc>
              <a:spcBef>
                <a:spcPts val="375"/>
              </a:spcBef>
              <a:spcAft>
                <a:spcPts val="0"/>
              </a:spcAft>
              <a:buClr>
                <a:schemeClr val="dk1"/>
              </a:buClr>
              <a:buSzPts val="1200"/>
              <a:buNone/>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6"/>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6"/>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6" name="Google Shape;46;p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6"/>
          <p:cNvSpPr/>
          <p:nvPr>
            <p:ph idx="2" type="pic"/>
          </p:nvPr>
        </p:nvSpPr>
        <p:spPr>
          <a:xfrm>
            <a:off x="696913" y="1405023"/>
            <a:ext cx="911100" cy="760500"/>
          </a:xfrm>
          <a:prstGeom prst="rect">
            <a:avLst/>
          </a:prstGeom>
          <a:noFill/>
          <a:ln>
            <a:noFill/>
          </a:ln>
        </p:spPr>
      </p:sp>
      <p:sp>
        <p:nvSpPr>
          <p:cNvPr id="50" name="Google Shape;50;p6"/>
          <p:cNvSpPr/>
          <p:nvPr>
            <p:ph idx="3" type="pic"/>
          </p:nvPr>
        </p:nvSpPr>
        <p:spPr>
          <a:xfrm>
            <a:off x="696901" y="2252695"/>
            <a:ext cx="911100" cy="760500"/>
          </a:xfrm>
          <a:prstGeom prst="rect">
            <a:avLst/>
          </a:prstGeom>
          <a:noFill/>
          <a:ln>
            <a:noFill/>
          </a:ln>
        </p:spPr>
      </p:sp>
      <p:sp>
        <p:nvSpPr>
          <p:cNvPr id="51" name="Google Shape;51;p6"/>
          <p:cNvSpPr/>
          <p:nvPr>
            <p:ph idx="4" type="pic"/>
          </p:nvPr>
        </p:nvSpPr>
        <p:spPr>
          <a:xfrm>
            <a:off x="696900" y="3091775"/>
            <a:ext cx="911100" cy="760500"/>
          </a:xfrm>
          <a:prstGeom prst="rect">
            <a:avLst/>
          </a:prstGeom>
          <a:noFill/>
          <a:ln>
            <a:noFill/>
          </a:ln>
        </p:spPr>
      </p:sp>
      <p:sp>
        <p:nvSpPr>
          <p:cNvPr id="52" name="Google Shape;52;p6"/>
          <p:cNvSpPr/>
          <p:nvPr>
            <p:ph idx="5" type="pic"/>
          </p:nvPr>
        </p:nvSpPr>
        <p:spPr>
          <a:xfrm>
            <a:off x="696899" y="3921229"/>
            <a:ext cx="911100" cy="760500"/>
          </a:xfrm>
          <a:prstGeom prst="rect">
            <a:avLst/>
          </a:prstGeom>
          <a:noFill/>
          <a:ln>
            <a:noFill/>
          </a:ln>
        </p:spPr>
      </p:sp>
      <p:sp>
        <p:nvSpPr>
          <p:cNvPr id="53" name="Google Shape;53;p6"/>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4" name="Google Shape;54;p6"/>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5" name="Google Shape;55;p6"/>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6" name="Google Shape;56;p6"/>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7"/>
          <p:cNvSpPr/>
          <p:nvPr>
            <p:ph idx="2" type="pic"/>
          </p:nvPr>
        </p:nvSpPr>
        <p:spPr>
          <a:xfrm>
            <a:off x="697345" y="930629"/>
            <a:ext cx="911100" cy="893700"/>
          </a:xfrm>
          <a:prstGeom prst="rect">
            <a:avLst/>
          </a:prstGeom>
          <a:noFill/>
          <a:ln>
            <a:noFill/>
          </a:ln>
        </p:spPr>
      </p:sp>
      <p:sp>
        <p:nvSpPr>
          <p:cNvPr id="63" name="Google Shape;63;p7"/>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4" name="Google Shape;64;p7"/>
          <p:cNvSpPr/>
          <p:nvPr>
            <p:ph idx="3" type="pic"/>
          </p:nvPr>
        </p:nvSpPr>
        <p:spPr>
          <a:xfrm>
            <a:off x="697345" y="1929730"/>
            <a:ext cx="911100" cy="895200"/>
          </a:xfrm>
          <a:prstGeom prst="rect">
            <a:avLst/>
          </a:prstGeom>
          <a:noFill/>
          <a:ln>
            <a:noFill/>
          </a:ln>
        </p:spPr>
      </p:sp>
      <p:sp>
        <p:nvSpPr>
          <p:cNvPr id="65" name="Google Shape;65;p7"/>
          <p:cNvSpPr/>
          <p:nvPr>
            <p:ph idx="4" type="pic"/>
          </p:nvPr>
        </p:nvSpPr>
        <p:spPr>
          <a:xfrm>
            <a:off x="697345" y="2930285"/>
            <a:ext cx="911100" cy="895200"/>
          </a:xfrm>
          <a:prstGeom prst="rect">
            <a:avLst/>
          </a:prstGeom>
          <a:noFill/>
          <a:ln>
            <a:noFill/>
          </a:ln>
        </p:spPr>
      </p:sp>
      <p:sp>
        <p:nvSpPr>
          <p:cNvPr id="66" name="Google Shape;66;p7"/>
          <p:cNvSpPr/>
          <p:nvPr>
            <p:ph idx="5" type="pic"/>
          </p:nvPr>
        </p:nvSpPr>
        <p:spPr>
          <a:xfrm>
            <a:off x="696912" y="3930841"/>
            <a:ext cx="911100" cy="895200"/>
          </a:xfrm>
          <a:prstGeom prst="rect">
            <a:avLst/>
          </a:prstGeom>
          <a:noFill/>
          <a:ln>
            <a:noFill/>
          </a:ln>
        </p:spPr>
      </p:sp>
      <p:sp>
        <p:nvSpPr>
          <p:cNvPr id="67" name="Google Shape;67;p7"/>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8" name="Google Shape;68;p7"/>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 name="Google Shape;69;p7"/>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0" name="Google Shape;70;p7"/>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1" name="Google Shape;71;p7"/>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 name="Google Shape;72;p7"/>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 name="Google Shape;73;p7"/>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8"/>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 name="Google Shape;80;p8"/>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 name="Google Shape;81;p8"/>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 name="Google Shape;82;p8"/>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 name="Google Shape;83;p8"/>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 name="Google Shape;84;p8"/>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 name="Google Shape;85;p8"/>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 name="Google Shape;86;p8"/>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9"/>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9"/>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 name="Google Shape;94;p9"/>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 name="Google Shape;95;p9"/>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None/>
              <a:defRPr i="1" sz="11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6" name="Google Shape;96;p9"/>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7" name="Google Shape;97;p9"/>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8" name="Google Shape;98;p9"/>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9" name="Google Shape;99;p9"/>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0" name="Google Shape;100;p9"/>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1" name="Google Shape;101;p9"/>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2" name="Google Shape;102;p9"/>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3" name="Google Shape;103;p9"/>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rtl="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4" name="Google Shape;104;p9"/>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5" name="Google Shape;105;p9"/>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1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1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10"/>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10"/>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3" name="Google Shape;113;p10"/>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4" name="Google Shape;114;p10"/>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5" name="Google Shape;115;p10"/>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6" name="Google Shape;116;p10"/>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7" name="Google Shape;117;p10"/>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8" name="Google Shape;118;p10"/>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9" name="Google Shape;119;p10"/>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0" name="Google Shape;120;p10"/>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1" name="Google Shape;121;p10"/>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2" name="Google Shape;122;p10"/>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i="1"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3" name="Google Shape;123;p10"/>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F7F7F"/>
                </a:solidFill>
                <a:latin typeface="Avenir"/>
                <a:ea typeface="Avenir"/>
                <a:cs typeface="Avenir"/>
                <a:sym typeface="Avenir"/>
              </a:defRPr>
            </a:lvl1pPr>
            <a:lvl2pPr indent="0" lvl="1" marL="0" marR="0" rtl="0" algn="r">
              <a:spcBef>
                <a:spcPts val="0"/>
              </a:spcBef>
              <a:buNone/>
              <a:defRPr b="0" i="0" sz="900" u="none" cap="none" strike="noStrike">
                <a:solidFill>
                  <a:srgbClr val="7F7F7F"/>
                </a:solidFill>
                <a:latin typeface="Avenir"/>
                <a:ea typeface="Avenir"/>
                <a:cs typeface="Avenir"/>
                <a:sym typeface="Avenir"/>
              </a:defRPr>
            </a:lvl2pPr>
            <a:lvl3pPr indent="0" lvl="2" marL="0" marR="0" rtl="0" algn="r">
              <a:spcBef>
                <a:spcPts val="0"/>
              </a:spcBef>
              <a:buNone/>
              <a:defRPr b="0" i="0" sz="900" u="none" cap="none" strike="noStrike">
                <a:solidFill>
                  <a:srgbClr val="7F7F7F"/>
                </a:solidFill>
                <a:latin typeface="Avenir"/>
                <a:ea typeface="Avenir"/>
                <a:cs typeface="Avenir"/>
                <a:sym typeface="Avenir"/>
              </a:defRPr>
            </a:lvl3pPr>
            <a:lvl4pPr indent="0" lvl="3" marL="0" marR="0" rtl="0" algn="r">
              <a:spcBef>
                <a:spcPts val="0"/>
              </a:spcBef>
              <a:buNone/>
              <a:defRPr b="0" i="0" sz="900" u="none" cap="none" strike="noStrike">
                <a:solidFill>
                  <a:srgbClr val="7F7F7F"/>
                </a:solidFill>
                <a:latin typeface="Avenir"/>
                <a:ea typeface="Avenir"/>
                <a:cs typeface="Avenir"/>
                <a:sym typeface="Avenir"/>
              </a:defRPr>
            </a:lvl4pPr>
            <a:lvl5pPr indent="0" lvl="4" marL="0" marR="0" rtl="0" algn="r">
              <a:spcBef>
                <a:spcPts val="0"/>
              </a:spcBef>
              <a:buNone/>
              <a:defRPr b="0" i="0" sz="900" u="none" cap="none" strike="noStrike">
                <a:solidFill>
                  <a:srgbClr val="7F7F7F"/>
                </a:solidFill>
                <a:latin typeface="Avenir"/>
                <a:ea typeface="Avenir"/>
                <a:cs typeface="Avenir"/>
                <a:sym typeface="Avenir"/>
              </a:defRPr>
            </a:lvl5pPr>
            <a:lvl6pPr indent="0" lvl="5" marL="0" marR="0" rtl="0" algn="r">
              <a:spcBef>
                <a:spcPts val="0"/>
              </a:spcBef>
              <a:buNone/>
              <a:defRPr b="0" i="0" sz="900" u="none" cap="none" strike="noStrike">
                <a:solidFill>
                  <a:srgbClr val="7F7F7F"/>
                </a:solidFill>
                <a:latin typeface="Avenir"/>
                <a:ea typeface="Avenir"/>
                <a:cs typeface="Avenir"/>
                <a:sym typeface="Avenir"/>
              </a:defRPr>
            </a:lvl6pPr>
            <a:lvl7pPr indent="0" lvl="6" marL="0" marR="0" rtl="0" algn="r">
              <a:spcBef>
                <a:spcPts val="0"/>
              </a:spcBef>
              <a:buNone/>
              <a:defRPr b="0" i="0" sz="900" u="none" cap="none" strike="noStrike">
                <a:solidFill>
                  <a:srgbClr val="7F7F7F"/>
                </a:solidFill>
                <a:latin typeface="Avenir"/>
                <a:ea typeface="Avenir"/>
                <a:cs typeface="Avenir"/>
                <a:sym typeface="Avenir"/>
              </a:defRPr>
            </a:lvl7pPr>
            <a:lvl8pPr indent="0" lvl="7" marL="0" marR="0" rtl="0" algn="r">
              <a:spcBef>
                <a:spcPts val="0"/>
              </a:spcBef>
              <a:buNone/>
              <a:defRPr b="0" i="0" sz="900" u="none" cap="none" strike="noStrike">
                <a:solidFill>
                  <a:srgbClr val="7F7F7F"/>
                </a:solidFill>
                <a:latin typeface="Avenir"/>
                <a:ea typeface="Avenir"/>
                <a:cs typeface="Avenir"/>
                <a:sym typeface="Avenir"/>
              </a:defRPr>
            </a:lvl8pPr>
            <a:lvl9pPr indent="0" lvl="8" marL="0" marR="0" rtl="0" algn="r">
              <a:spcBef>
                <a:spcPts val="0"/>
              </a:spcBef>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docs.google.com/spreadsheets/d/18ss1_yqjLC6wc-uBUTZltN9N9oX9GRWd33XSMmokxu8/edit?usp=sharin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s://www.fsdafrica.org/wp-content/uploads/2022/02/Nigeria-Digitisation-of-Cash-Transfers-SUMMARY-REPORT_10.pdf" TargetMode="External"/><Relationship Id="rId4" Type="http://schemas.openxmlformats.org/officeDocument/2006/relationships/hyperlink" Target="https://www.fsdafrica.org/wp-content/uploads/2022/02/Nigeria-Digitisation-of-Cash-Transfers-ROADMAP.pdf" TargetMode="External"/><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12"/>
            <a:ext cx="9144001" cy="6082428"/>
          </a:xfrm>
          <a:prstGeom prst="rect">
            <a:avLst/>
          </a:prstGeom>
          <a:noFill/>
          <a:ln>
            <a:noFill/>
          </a:ln>
        </p:spPr>
      </p:pic>
      <p:sp>
        <p:nvSpPr>
          <p:cNvPr id="169" name="Google Shape;169;p16"/>
          <p:cNvSpPr txBox="1"/>
          <p:nvPr/>
        </p:nvSpPr>
        <p:spPr>
          <a:xfrm>
            <a:off x="98275" y="2300200"/>
            <a:ext cx="4473600" cy="11544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Foundational ID - Concept Note</a:t>
            </a:r>
            <a:endParaRPr b="1" sz="2300">
              <a:solidFill>
                <a:schemeClr val="lt1"/>
              </a:solidFill>
              <a:latin typeface="Avenir"/>
              <a:ea typeface="Avenir"/>
              <a:cs typeface="Avenir"/>
              <a:sym typeface="Avenir"/>
            </a:endParaRPr>
          </a:p>
          <a:p>
            <a:pPr indent="0" lvl="0" marL="0" rtl="0" algn="l">
              <a:spcBef>
                <a:spcPts val="0"/>
              </a:spcBef>
              <a:spcAft>
                <a:spcPts val="0"/>
              </a:spcAft>
              <a:buNone/>
            </a:pPr>
            <a:r>
              <a:t/>
            </a:r>
            <a:endParaRPr b="1" sz="2300">
              <a:solidFill>
                <a:schemeClr val="lt1"/>
              </a:solidFill>
              <a:latin typeface="Avenir"/>
              <a:ea typeface="Avenir"/>
              <a:cs typeface="Avenir"/>
              <a:sym typeface="Avenir"/>
            </a:endParaRPr>
          </a:p>
          <a:p>
            <a:pPr indent="0" lvl="0" marL="0" rtl="0" algn="l">
              <a:spcBef>
                <a:spcPts val="0"/>
              </a:spcBef>
              <a:spcAft>
                <a:spcPts val="0"/>
              </a:spcAft>
              <a:buNone/>
            </a:pPr>
            <a:r>
              <a:t/>
            </a:r>
            <a:endParaRPr b="1" sz="170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5"/>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Workplan</a:t>
            </a:r>
            <a:endParaRPr/>
          </a:p>
        </p:txBody>
      </p:sp>
      <p:sp>
        <p:nvSpPr>
          <p:cNvPr id="276" name="Google Shape;276;p25"/>
          <p:cNvSpPr txBox="1"/>
          <p:nvPr/>
        </p:nvSpPr>
        <p:spPr>
          <a:xfrm>
            <a:off x="588575" y="1037050"/>
            <a:ext cx="7845900" cy="959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Workplan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800"/>
              </a:spcAft>
              <a:buNone/>
            </a:pPr>
            <a:r>
              <a:t/>
            </a:r>
            <a:endParaRPr sz="2100">
              <a:solidFill>
                <a:schemeClr val="dk1"/>
              </a:solidFill>
              <a:latin typeface="Avenir"/>
              <a:ea typeface="Avenir"/>
              <a:cs typeface="Avenir"/>
              <a:sym typeface="Avenir"/>
            </a:endParaRPr>
          </a:p>
        </p:txBody>
      </p:sp>
      <p:sp>
        <p:nvSpPr>
          <p:cNvPr id="277" name="Google Shape;277;p25"/>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284" name="Google Shape;284;p26"/>
          <p:cNvPicPr preferRelativeResize="0"/>
          <p:nvPr/>
        </p:nvPicPr>
        <p:blipFill>
          <a:blip r:embed="rId3">
            <a:alphaModFix/>
          </a:blip>
          <a:stretch>
            <a:fillRect/>
          </a:stretch>
        </p:blipFill>
        <p:spPr>
          <a:xfrm>
            <a:off x="0" y="-12"/>
            <a:ext cx="9144001" cy="6082428"/>
          </a:xfrm>
          <a:prstGeom prst="rect">
            <a:avLst/>
          </a:prstGeom>
          <a:noFill/>
          <a:ln>
            <a:noFill/>
          </a:ln>
        </p:spPr>
      </p:pic>
      <p:sp>
        <p:nvSpPr>
          <p:cNvPr id="285" name="Google Shape;285;p26"/>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Thank You!</a:t>
            </a:r>
            <a:endParaRPr b="1" sz="1700">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697333" y="422217"/>
            <a:ext cx="64317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Context</a:t>
            </a:r>
            <a:endParaRPr/>
          </a:p>
        </p:txBody>
      </p:sp>
      <p:sp>
        <p:nvSpPr>
          <p:cNvPr id="176" name="Google Shape;176;p17"/>
          <p:cNvSpPr txBox="1"/>
          <p:nvPr/>
        </p:nvSpPr>
        <p:spPr>
          <a:xfrm>
            <a:off x="697325" y="875575"/>
            <a:ext cx="5162100" cy="515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1500">
                <a:solidFill>
                  <a:schemeClr val="dk1"/>
                </a:solidFill>
                <a:latin typeface="Avenir"/>
                <a:ea typeface="Avenir"/>
                <a:cs typeface="Avenir"/>
                <a:sym typeface="Avenir"/>
              </a:rPr>
              <a:t>In 2020 - 2021, FSD Africa conducted research to assess the feasibility of digitizing government to person (G2P) social protection payments and humanitarian cash transfers in Nigeria.</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b="1" lang="en-US" sz="1500">
                <a:solidFill>
                  <a:schemeClr val="lt2"/>
                </a:solidFill>
                <a:latin typeface="Avenir"/>
                <a:ea typeface="Avenir"/>
                <a:cs typeface="Avenir"/>
                <a:sym typeface="Avenir"/>
              </a:rPr>
              <a:t>The methodology for this research included a combination of desk research, key informant interviews and focus group discussions with cash transfer recipients.</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lang="en-US" sz="1500">
                <a:solidFill>
                  <a:schemeClr val="dk1"/>
                </a:solidFill>
                <a:latin typeface="Avenir"/>
                <a:ea typeface="Avenir"/>
                <a:cs typeface="Avenir"/>
                <a:sym typeface="Avenir"/>
              </a:rPr>
              <a:t>The results of this research were published in a </a:t>
            </a:r>
            <a:r>
              <a:rPr lang="en-US" sz="1500" u="sng">
                <a:solidFill>
                  <a:schemeClr val="dk2"/>
                </a:solidFill>
                <a:latin typeface="Avenir"/>
                <a:ea typeface="Avenir"/>
                <a:cs typeface="Avenir"/>
                <a:sym typeface="Avenir"/>
                <a:hlinkClick r:id="rId3">
                  <a:extLst>
                    <a:ext uri="{A12FA001-AC4F-418D-AE19-62706E023703}">
                      <ahyp:hlinkClr val="tx"/>
                    </a:ext>
                  </a:extLst>
                </a:hlinkClick>
              </a:rPr>
              <a:t>report</a:t>
            </a:r>
            <a:r>
              <a:rPr lang="en-US" sz="1500">
                <a:solidFill>
                  <a:schemeClr val="dk1"/>
                </a:solidFill>
                <a:latin typeface="Avenir"/>
                <a:ea typeface="Avenir"/>
                <a:cs typeface="Avenir"/>
                <a:sym typeface="Avenir"/>
              </a:rPr>
              <a:t> and accompanying </a:t>
            </a:r>
            <a:r>
              <a:rPr lang="en-US" sz="1500" u="sng">
                <a:solidFill>
                  <a:schemeClr val="dk2"/>
                </a:solidFill>
                <a:latin typeface="Avenir"/>
                <a:ea typeface="Avenir"/>
                <a:cs typeface="Avenir"/>
                <a:sym typeface="Avenir"/>
                <a:hlinkClick r:id="rId4">
                  <a:extLst>
                    <a:ext uri="{A12FA001-AC4F-418D-AE19-62706E023703}">
                      <ahyp:hlinkClr val="tx"/>
                    </a:ext>
                  </a:extLst>
                </a:hlinkClick>
              </a:rPr>
              <a:t>roadmap</a:t>
            </a:r>
            <a:r>
              <a:rPr lang="en-US" sz="1500">
                <a:solidFill>
                  <a:schemeClr val="dk1"/>
                </a:solidFill>
                <a:latin typeface="Avenir"/>
                <a:ea typeface="Avenir"/>
                <a:cs typeface="Avenir"/>
                <a:sym typeface="Avenir"/>
              </a:rPr>
              <a:t>, which made specific recommendations for advancing the digitization of cash transfers in Nigeria. </a:t>
            </a:r>
            <a:endParaRPr sz="1500">
              <a:solidFill>
                <a:schemeClr val="dk1"/>
              </a:solidFill>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b="1" lang="en-US" sz="1500">
                <a:solidFill>
                  <a:srgbClr val="4A86E8"/>
                </a:solidFill>
                <a:latin typeface="Avenir"/>
                <a:ea typeface="Avenir"/>
                <a:cs typeface="Avenir"/>
                <a:sym typeface="Avenir"/>
              </a:rPr>
              <a:t>One of these recommendations includes supporting recipients in accessing IDs that can allow them to open financial accounts. </a:t>
            </a:r>
            <a:endParaRPr b="1" sz="1500">
              <a:solidFill>
                <a:srgbClr val="4A86E8"/>
              </a:solidFill>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033600" y="1043827"/>
            <a:ext cx="2408450" cy="3419076"/>
          </a:xfrm>
          <a:prstGeom prst="rect">
            <a:avLst/>
          </a:prstGeom>
          <a:noFill/>
          <a:ln>
            <a:noFill/>
          </a:ln>
        </p:spPr>
      </p:pic>
      <p:sp>
        <p:nvSpPr>
          <p:cNvPr id="178" name="Google Shape;178;p1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ph type="title"/>
          </p:nvPr>
        </p:nvSpPr>
        <p:spPr>
          <a:xfrm>
            <a:off x="697323" y="422225"/>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Cash is Still the Preferred Disbursement Modality amongst Recipients </a:t>
            </a:r>
            <a:endParaRPr/>
          </a:p>
        </p:txBody>
      </p:sp>
      <p:sp>
        <p:nvSpPr>
          <p:cNvPr id="185" name="Google Shape;185;p18"/>
          <p:cNvSpPr txBox="1"/>
          <p:nvPr/>
        </p:nvSpPr>
        <p:spPr>
          <a:xfrm>
            <a:off x="477000" y="986475"/>
            <a:ext cx="84861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186" name="Google Shape;186;p18"/>
          <p:cNvSpPr txBox="1"/>
          <p:nvPr/>
        </p:nvSpPr>
        <p:spPr>
          <a:xfrm>
            <a:off x="1921300" y="2564538"/>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U</a:t>
            </a:r>
            <a:r>
              <a:rPr lang="en-US">
                <a:solidFill>
                  <a:schemeClr val="dk1"/>
                </a:solidFill>
                <a:latin typeface="Avenir"/>
                <a:ea typeface="Avenir"/>
                <a:cs typeface="Avenir"/>
                <a:sym typeface="Avenir"/>
              </a:rPr>
              <a:t>nfamiliarity with digital delivery mechanisms</a:t>
            </a:r>
            <a:endParaRPr/>
          </a:p>
        </p:txBody>
      </p:sp>
      <p:pic>
        <p:nvPicPr>
          <p:cNvPr id="187" name="Google Shape;187;p18"/>
          <p:cNvPicPr preferRelativeResize="0"/>
          <p:nvPr/>
        </p:nvPicPr>
        <p:blipFill>
          <a:blip r:embed="rId3">
            <a:alphaModFix/>
          </a:blip>
          <a:stretch>
            <a:fillRect/>
          </a:stretch>
        </p:blipFill>
        <p:spPr>
          <a:xfrm>
            <a:off x="1055675" y="3073663"/>
            <a:ext cx="687699" cy="687699"/>
          </a:xfrm>
          <a:prstGeom prst="rect">
            <a:avLst/>
          </a:prstGeom>
          <a:noFill/>
          <a:ln>
            <a:noFill/>
          </a:ln>
        </p:spPr>
      </p:pic>
      <p:pic>
        <p:nvPicPr>
          <p:cNvPr id="188" name="Google Shape;188;p18"/>
          <p:cNvPicPr preferRelativeResize="0"/>
          <p:nvPr/>
        </p:nvPicPr>
        <p:blipFill>
          <a:blip r:embed="rId4">
            <a:alphaModFix/>
          </a:blip>
          <a:stretch>
            <a:fillRect/>
          </a:stretch>
        </p:blipFill>
        <p:spPr>
          <a:xfrm>
            <a:off x="1130086" y="3946078"/>
            <a:ext cx="538875" cy="538875"/>
          </a:xfrm>
          <a:prstGeom prst="rect">
            <a:avLst/>
          </a:prstGeom>
          <a:noFill/>
          <a:ln>
            <a:noFill/>
          </a:ln>
        </p:spPr>
      </p:pic>
      <p:pic>
        <p:nvPicPr>
          <p:cNvPr id="189" name="Google Shape;189;p18"/>
          <p:cNvPicPr preferRelativeResize="0"/>
          <p:nvPr/>
        </p:nvPicPr>
        <p:blipFill>
          <a:blip r:embed="rId5">
            <a:alphaModFix/>
          </a:blip>
          <a:stretch>
            <a:fillRect/>
          </a:stretch>
        </p:blipFill>
        <p:spPr>
          <a:xfrm>
            <a:off x="1130075" y="2495208"/>
            <a:ext cx="538875" cy="538860"/>
          </a:xfrm>
          <a:prstGeom prst="rect">
            <a:avLst/>
          </a:prstGeom>
          <a:noFill/>
          <a:ln>
            <a:noFill/>
          </a:ln>
        </p:spPr>
      </p:pic>
      <p:sp>
        <p:nvSpPr>
          <p:cNvPr id="190" name="Google Shape;190;p18"/>
          <p:cNvSpPr txBox="1"/>
          <p:nvPr/>
        </p:nvSpPr>
        <p:spPr>
          <a:xfrm>
            <a:off x="1846575" y="325531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ow levels of trust in formal financial institutions</a:t>
            </a:r>
            <a:endParaRPr>
              <a:solidFill>
                <a:schemeClr val="dk1"/>
              </a:solidFill>
              <a:latin typeface="Avenir"/>
              <a:ea typeface="Avenir"/>
              <a:cs typeface="Avenir"/>
              <a:sym typeface="Avenir"/>
            </a:endParaRPr>
          </a:p>
        </p:txBody>
      </p:sp>
      <p:sp>
        <p:nvSpPr>
          <p:cNvPr id="191" name="Google Shape;191;p18"/>
          <p:cNvSpPr txBox="1"/>
          <p:nvPr/>
        </p:nvSpPr>
        <p:spPr>
          <a:xfrm>
            <a:off x="1846575" y="3850375"/>
            <a:ext cx="63834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imited number of use cases (e.g. school fee payment, savings group wallet) beyond cashing out an funds received digitally</a:t>
            </a:r>
            <a:endParaRPr>
              <a:solidFill>
                <a:schemeClr val="dk1"/>
              </a:solidFill>
              <a:latin typeface="Avenir"/>
              <a:ea typeface="Avenir"/>
              <a:cs typeface="Avenir"/>
              <a:sym typeface="Avenir"/>
            </a:endParaRPr>
          </a:p>
        </p:txBody>
      </p:sp>
      <p:pic>
        <p:nvPicPr>
          <p:cNvPr id="192" name="Google Shape;192;p18"/>
          <p:cNvPicPr preferRelativeResize="0"/>
          <p:nvPr/>
        </p:nvPicPr>
        <p:blipFill>
          <a:blip r:embed="rId6">
            <a:alphaModFix/>
          </a:blip>
          <a:stretch>
            <a:fillRect/>
          </a:stretch>
        </p:blipFill>
        <p:spPr>
          <a:xfrm>
            <a:off x="1064525" y="1705225"/>
            <a:ext cx="669999" cy="669999"/>
          </a:xfrm>
          <a:prstGeom prst="rect">
            <a:avLst/>
          </a:prstGeom>
          <a:noFill/>
          <a:ln>
            <a:noFill/>
          </a:ln>
        </p:spPr>
      </p:pic>
      <p:sp>
        <p:nvSpPr>
          <p:cNvPr id="193" name="Google Shape;193;p18"/>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ID ownership for account opening</a:t>
            </a:r>
            <a:endParaRPr/>
          </a:p>
        </p:txBody>
      </p:sp>
      <p:sp>
        <p:nvSpPr>
          <p:cNvPr id="194" name="Google Shape;194;p18"/>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89375" y="422250"/>
            <a:ext cx="84546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Why is Access to a Foundational ID important for Cash Transfer Recipients?</a:t>
            </a:r>
            <a:endParaRPr/>
          </a:p>
        </p:txBody>
      </p:sp>
      <p:sp>
        <p:nvSpPr>
          <p:cNvPr id="201" name="Google Shape;201;p19"/>
          <p:cNvSpPr txBox="1"/>
          <p:nvPr/>
        </p:nvSpPr>
        <p:spPr>
          <a:xfrm>
            <a:off x="564150" y="990138"/>
            <a:ext cx="8122200" cy="383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The national identification number (NIN) serves as a foundational ID providing a unique identifier for Nigerian citizens and can be used to access governmental, financial and telecom services.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While NIN registration is free, it is particularly difficult for Nigerians living in conflict prone and hard to reach areas to complete registration due to: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Access to an NIN for poor and vulnerable households will </a:t>
            </a:r>
            <a:r>
              <a:rPr b="1" lang="en-US" sz="1300">
                <a:solidFill>
                  <a:srgbClr val="6999C7"/>
                </a:solidFill>
                <a:latin typeface="Avenir"/>
                <a:ea typeface="Avenir"/>
                <a:cs typeface="Avenir"/>
                <a:sym typeface="Avenir"/>
              </a:rPr>
              <a:t>improve their resiliency, financial stability and freedom of movement</a:t>
            </a:r>
            <a:r>
              <a:rPr b="1" lang="en-US" sz="1300">
                <a:solidFill>
                  <a:schemeClr val="dk1"/>
                </a:solidFill>
                <a:latin typeface="Avenir"/>
                <a:ea typeface="Avenir"/>
                <a:cs typeface="Avenir"/>
                <a:sym typeface="Avenir"/>
              </a:rPr>
              <a:t>.</a:t>
            </a:r>
            <a:r>
              <a:rPr lang="en-US" sz="1300">
                <a:solidFill>
                  <a:schemeClr val="dk1"/>
                </a:solidFill>
                <a:latin typeface="Avenir"/>
                <a:ea typeface="Avenir"/>
                <a:cs typeface="Avenir"/>
                <a:sym typeface="Avenir"/>
              </a:rPr>
              <a:t> A NIN grants access to a </a:t>
            </a:r>
            <a:r>
              <a:rPr b="1" lang="en-US" sz="1300">
                <a:solidFill>
                  <a:srgbClr val="6999C7"/>
                </a:solidFill>
                <a:latin typeface="Avenir"/>
                <a:ea typeface="Avenir"/>
                <a:cs typeface="Avenir"/>
                <a:sym typeface="Avenir"/>
              </a:rPr>
              <a:t>SIM card, a financial account, the national health insurance scheme, the national pension scheme, an electronic passport, a driver's license and registration for certain educational exams</a:t>
            </a:r>
            <a:r>
              <a:rPr lang="en-US" sz="1300">
                <a:solidFill>
                  <a:schemeClr val="dk1"/>
                </a:solidFill>
                <a:latin typeface="Avenir"/>
                <a:ea typeface="Avenir"/>
                <a:cs typeface="Avenir"/>
                <a:sym typeface="Avenir"/>
              </a:rPr>
              <a:t> among other services. </a:t>
            </a:r>
            <a:endParaRPr sz="1300"/>
          </a:p>
        </p:txBody>
      </p:sp>
      <p:sp>
        <p:nvSpPr>
          <p:cNvPr id="202" name="Google Shape;202;p19"/>
          <p:cNvSpPr txBox="1"/>
          <p:nvPr/>
        </p:nvSpPr>
        <p:spPr>
          <a:xfrm>
            <a:off x="644300" y="3115325"/>
            <a:ext cx="2133600" cy="938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100">
                <a:solidFill>
                  <a:schemeClr val="dk1"/>
                </a:solidFill>
                <a:latin typeface="Avenir"/>
                <a:ea typeface="Avenir"/>
                <a:cs typeface="Avenir"/>
                <a:sym typeface="Avenir"/>
              </a:rPr>
              <a:t>I</a:t>
            </a:r>
            <a:r>
              <a:rPr lang="en-US" sz="1100">
                <a:solidFill>
                  <a:schemeClr val="dk1"/>
                </a:solidFill>
                <a:latin typeface="Avenir"/>
                <a:ea typeface="Avenir"/>
                <a:cs typeface="Avenir"/>
                <a:sym typeface="Avenir"/>
              </a:rPr>
              <a:t>nability to access NIN registration sites</a:t>
            </a:r>
            <a:endParaRPr sz="1100">
              <a:solidFill>
                <a:schemeClr val="dk1"/>
              </a:solidFill>
              <a:latin typeface="Avenir"/>
              <a:ea typeface="Avenir"/>
              <a:cs typeface="Avenir"/>
              <a:sym typeface="Avenir"/>
            </a:endParaRPr>
          </a:p>
          <a:p>
            <a:pPr indent="0" lvl="0" marL="0" rtl="0" algn="ctr">
              <a:lnSpc>
                <a:spcPct val="115000"/>
              </a:lnSpc>
              <a:spcBef>
                <a:spcPts val="0"/>
              </a:spcBef>
              <a:spcAft>
                <a:spcPts val="0"/>
              </a:spcAft>
              <a:buNone/>
            </a:pPr>
            <a:r>
              <a:t/>
            </a:r>
            <a:endParaRPr sz="1100">
              <a:solidFill>
                <a:schemeClr val="dk1"/>
              </a:solidFill>
              <a:latin typeface="Avenir"/>
              <a:ea typeface="Avenir"/>
              <a:cs typeface="Avenir"/>
              <a:sym typeface="Avenir"/>
            </a:endParaRPr>
          </a:p>
          <a:p>
            <a:pPr indent="0" lvl="0" marL="0" rtl="0" algn="ctr">
              <a:lnSpc>
                <a:spcPct val="115000"/>
              </a:lnSpc>
              <a:spcBef>
                <a:spcPts val="0"/>
              </a:spcBef>
              <a:spcAft>
                <a:spcPts val="0"/>
              </a:spcAft>
              <a:buNone/>
            </a:pPr>
            <a:r>
              <a:t/>
            </a:r>
            <a:endParaRPr sz="1100">
              <a:solidFill>
                <a:schemeClr val="dk1"/>
              </a:solidFill>
              <a:latin typeface="Avenir"/>
              <a:ea typeface="Avenir"/>
              <a:cs typeface="Avenir"/>
              <a:sym typeface="Avenir"/>
            </a:endParaRPr>
          </a:p>
        </p:txBody>
      </p:sp>
      <p:pic>
        <p:nvPicPr>
          <p:cNvPr id="203" name="Google Shape;203;p19"/>
          <p:cNvPicPr preferRelativeResize="0"/>
          <p:nvPr/>
        </p:nvPicPr>
        <p:blipFill>
          <a:blip r:embed="rId3">
            <a:alphaModFix/>
          </a:blip>
          <a:stretch>
            <a:fillRect/>
          </a:stretch>
        </p:blipFill>
        <p:spPr>
          <a:xfrm>
            <a:off x="6837427" y="2248248"/>
            <a:ext cx="902850" cy="902850"/>
          </a:xfrm>
          <a:prstGeom prst="rect">
            <a:avLst/>
          </a:prstGeom>
          <a:noFill/>
          <a:ln>
            <a:noFill/>
          </a:ln>
        </p:spPr>
      </p:pic>
      <p:sp>
        <p:nvSpPr>
          <p:cNvPr id="204" name="Google Shape;204;p19"/>
          <p:cNvSpPr txBox="1"/>
          <p:nvPr/>
        </p:nvSpPr>
        <p:spPr>
          <a:xfrm>
            <a:off x="6184200" y="3103125"/>
            <a:ext cx="21336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100">
                <a:solidFill>
                  <a:schemeClr val="dk1"/>
                </a:solidFill>
                <a:latin typeface="Avenir"/>
                <a:ea typeface="Avenir"/>
                <a:cs typeface="Avenir"/>
                <a:sym typeface="Avenir"/>
              </a:rPr>
              <a:t>L</a:t>
            </a:r>
            <a:r>
              <a:rPr lang="en-US" sz="1100">
                <a:solidFill>
                  <a:schemeClr val="dk1"/>
                </a:solidFill>
                <a:latin typeface="Avenir"/>
                <a:ea typeface="Avenir"/>
                <a:cs typeface="Avenir"/>
                <a:sym typeface="Avenir"/>
              </a:rPr>
              <a:t>ack of funds to afford transport</a:t>
            </a:r>
            <a:endParaRPr/>
          </a:p>
        </p:txBody>
      </p:sp>
      <p:pic>
        <p:nvPicPr>
          <p:cNvPr id="205" name="Google Shape;205;p19"/>
          <p:cNvPicPr preferRelativeResize="0"/>
          <p:nvPr/>
        </p:nvPicPr>
        <p:blipFill>
          <a:blip r:embed="rId4">
            <a:alphaModFix/>
          </a:blip>
          <a:stretch>
            <a:fillRect/>
          </a:stretch>
        </p:blipFill>
        <p:spPr>
          <a:xfrm>
            <a:off x="4209600" y="2284005"/>
            <a:ext cx="831300" cy="831321"/>
          </a:xfrm>
          <a:prstGeom prst="rect">
            <a:avLst/>
          </a:prstGeom>
          <a:noFill/>
          <a:ln>
            <a:noFill/>
          </a:ln>
        </p:spPr>
      </p:pic>
      <p:sp>
        <p:nvSpPr>
          <p:cNvPr id="206" name="Google Shape;206;p19"/>
          <p:cNvSpPr txBox="1"/>
          <p:nvPr/>
        </p:nvSpPr>
        <p:spPr>
          <a:xfrm>
            <a:off x="3300100" y="3103125"/>
            <a:ext cx="23619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100">
                <a:solidFill>
                  <a:schemeClr val="dk1"/>
                </a:solidFill>
                <a:latin typeface="Avenir"/>
                <a:ea typeface="Avenir"/>
                <a:cs typeface="Avenir"/>
                <a:sym typeface="Avenir"/>
              </a:rPr>
              <a:t>La</a:t>
            </a:r>
            <a:r>
              <a:rPr lang="en-US" sz="1100">
                <a:solidFill>
                  <a:schemeClr val="dk1"/>
                </a:solidFill>
                <a:latin typeface="Avenir"/>
                <a:ea typeface="Avenir"/>
                <a:cs typeface="Avenir"/>
                <a:sym typeface="Avenir"/>
              </a:rPr>
              <a:t>ck of supporting documentation required to sign up for a NIN</a:t>
            </a:r>
            <a:endParaRPr/>
          </a:p>
        </p:txBody>
      </p:sp>
      <p:pic>
        <p:nvPicPr>
          <p:cNvPr id="207" name="Google Shape;207;p19"/>
          <p:cNvPicPr preferRelativeResize="0"/>
          <p:nvPr/>
        </p:nvPicPr>
        <p:blipFill>
          <a:blip r:embed="rId5">
            <a:alphaModFix/>
          </a:blip>
          <a:stretch>
            <a:fillRect/>
          </a:stretch>
        </p:blipFill>
        <p:spPr>
          <a:xfrm>
            <a:off x="1293375" y="2284025"/>
            <a:ext cx="831300" cy="831300"/>
          </a:xfrm>
          <a:prstGeom prst="rect">
            <a:avLst/>
          </a:prstGeom>
          <a:noFill/>
          <a:ln>
            <a:noFill/>
          </a:ln>
        </p:spPr>
      </p:pic>
      <p:cxnSp>
        <p:nvCxnSpPr>
          <p:cNvPr id="208" name="Google Shape;208;p19"/>
          <p:cNvCxnSpPr/>
          <p:nvPr/>
        </p:nvCxnSpPr>
        <p:spPr>
          <a:xfrm>
            <a:off x="2959500" y="2406000"/>
            <a:ext cx="0" cy="1095600"/>
          </a:xfrm>
          <a:prstGeom prst="straightConnector1">
            <a:avLst/>
          </a:prstGeom>
          <a:noFill/>
          <a:ln cap="flat" cmpd="sng" w="9525">
            <a:solidFill>
              <a:schemeClr val="lt2"/>
            </a:solidFill>
            <a:prstDash val="solid"/>
            <a:round/>
            <a:headEnd len="med" w="med" type="none"/>
            <a:tailEnd len="med" w="med" type="none"/>
          </a:ln>
        </p:spPr>
      </p:cxnSp>
      <p:cxnSp>
        <p:nvCxnSpPr>
          <p:cNvPr id="209" name="Google Shape;209;p19"/>
          <p:cNvCxnSpPr/>
          <p:nvPr/>
        </p:nvCxnSpPr>
        <p:spPr>
          <a:xfrm>
            <a:off x="6252125" y="2406000"/>
            <a:ext cx="0" cy="1095600"/>
          </a:xfrm>
          <a:prstGeom prst="straightConnector1">
            <a:avLst/>
          </a:prstGeom>
          <a:noFill/>
          <a:ln cap="flat" cmpd="sng" w="9525">
            <a:solidFill>
              <a:schemeClr val="lt2"/>
            </a:solidFill>
            <a:prstDash val="solid"/>
            <a:round/>
            <a:headEnd len="med" w="med" type="none"/>
            <a:tailEnd len="med" w="med" type="none"/>
          </a:ln>
        </p:spPr>
      </p:cxnSp>
      <p:sp>
        <p:nvSpPr>
          <p:cNvPr id="210" name="Google Shape;210;p19"/>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0"/>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What is this concept note proposing? </a:t>
            </a:r>
            <a:endParaRPr/>
          </a:p>
        </p:txBody>
      </p:sp>
      <p:sp>
        <p:nvSpPr>
          <p:cNvPr id="217" name="Google Shape;217;p20"/>
          <p:cNvSpPr txBox="1"/>
          <p:nvPr/>
        </p:nvSpPr>
        <p:spPr>
          <a:xfrm>
            <a:off x="274000" y="833763"/>
            <a:ext cx="8709000" cy="418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Avenir"/>
                <a:ea typeface="Avenir"/>
                <a:cs typeface="Avenir"/>
                <a:sym typeface="Avenir"/>
              </a:rPr>
              <a:t>The World Food Programme </a:t>
            </a:r>
            <a:r>
              <a:rPr lang="en-US" sz="1300">
                <a:solidFill>
                  <a:schemeClr val="dk1"/>
                </a:solidFill>
                <a:latin typeface="Avenir"/>
                <a:ea typeface="Avenir"/>
                <a:cs typeface="Avenir"/>
                <a:sym typeface="Avenir"/>
              </a:rPr>
              <a:t>(WFP) </a:t>
            </a:r>
            <a:r>
              <a:rPr b="1" lang="en-US" sz="1300">
                <a:solidFill>
                  <a:schemeClr val="lt2"/>
                </a:solidFill>
                <a:latin typeface="Avenir"/>
                <a:ea typeface="Avenir"/>
                <a:cs typeface="Avenir"/>
                <a:sym typeface="Avenir"/>
              </a:rPr>
              <a:t>has a vision for moving some of their voucher delivery mechanisms to disbursements that are sent directly to recipients’ financial accounts. However, many of their recipients do not have an ID</a:t>
            </a:r>
            <a:r>
              <a:rPr lang="en-US" sz="1300">
                <a:solidFill>
                  <a:schemeClr val="dk1"/>
                </a:solidFill>
                <a:latin typeface="Avenir"/>
                <a:ea typeface="Avenir"/>
                <a:cs typeface="Avenir"/>
                <a:sym typeface="Avenir"/>
              </a:rPr>
              <a:t> that would enable them to comply with the Know Your Customer requirements for opening a financial account.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Through this concept note, </a:t>
            </a:r>
            <a:r>
              <a:rPr b="1" lang="en-US" sz="1300">
                <a:solidFill>
                  <a:srgbClr val="6999C7"/>
                </a:solidFill>
                <a:latin typeface="Avenir"/>
                <a:ea typeface="Avenir"/>
                <a:cs typeface="Avenir"/>
                <a:sym typeface="Avenir"/>
              </a:rPr>
              <a:t>WFP seeks to leverage its extensive network of field staff and operational footprint to provide a support infrastructure to the National Identity Management Commission (NIMC) to accelerate NIN registration for interested recipients of food assistance programming. </a:t>
            </a:r>
            <a:r>
              <a:rPr lang="en-US" sz="1300">
                <a:solidFill>
                  <a:schemeClr val="dk1"/>
                </a:solidFill>
                <a:latin typeface="Avenir"/>
                <a:ea typeface="Avenir"/>
                <a:cs typeface="Avenir"/>
                <a:sym typeface="Avenir"/>
              </a:rPr>
              <a:t>The project intends to address several barriers to accessing an ID as well as broader economic empowerment that can arise from access to a foundational ID, particularly for women.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This concept note focuses on the following barriers.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311150" lvl="0" marL="457200" rtl="0" algn="l">
              <a:spcBef>
                <a:spcPts val="0"/>
              </a:spcBef>
              <a:spcAft>
                <a:spcPts val="0"/>
              </a:spcAft>
              <a:buClr>
                <a:schemeClr val="dk1"/>
              </a:buClr>
              <a:buSzPts val="1300"/>
              <a:buFont typeface="Avenir"/>
              <a:buAutoNum type="arabicParenR"/>
            </a:pPr>
            <a:r>
              <a:rPr lang="en-US" sz="1300">
                <a:solidFill>
                  <a:schemeClr val="dk1"/>
                </a:solidFill>
                <a:latin typeface="Avenir"/>
                <a:ea typeface="Avenir"/>
                <a:cs typeface="Avenir"/>
                <a:sym typeface="Avenir"/>
              </a:rPr>
              <a:t>Identification of key barriers to ownership of a NIN</a:t>
            </a:r>
            <a:endParaRPr sz="1300" strike="sngStrike">
              <a:solidFill>
                <a:schemeClr val="dk1"/>
              </a:solidFill>
              <a:latin typeface="Avenir"/>
              <a:ea typeface="Avenir"/>
              <a:cs typeface="Avenir"/>
              <a:sym typeface="Avenir"/>
            </a:endParaRPr>
          </a:p>
          <a:p>
            <a:pPr indent="-311150" lvl="0" marL="457200" rtl="0" algn="l">
              <a:spcBef>
                <a:spcPts val="0"/>
              </a:spcBef>
              <a:spcAft>
                <a:spcPts val="0"/>
              </a:spcAft>
              <a:buClr>
                <a:schemeClr val="dk1"/>
              </a:buClr>
              <a:buSzPts val="1300"/>
              <a:buFont typeface="Avenir"/>
              <a:buAutoNum type="arabicParenR"/>
            </a:pPr>
            <a:r>
              <a:rPr lang="en-US" sz="1300">
                <a:solidFill>
                  <a:schemeClr val="dk1"/>
                </a:solidFill>
                <a:latin typeface="Avenir"/>
                <a:ea typeface="Avenir"/>
                <a:cs typeface="Avenir"/>
                <a:sym typeface="Avenir"/>
              </a:rPr>
              <a:t>Lack of awareness on benefits of a NIN</a:t>
            </a:r>
            <a:endParaRPr sz="1300" strike="sngStrike">
              <a:solidFill>
                <a:schemeClr val="dk1"/>
              </a:solidFill>
              <a:latin typeface="Avenir"/>
              <a:ea typeface="Avenir"/>
              <a:cs typeface="Avenir"/>
              <a:sym typeface="Avenir"/>
            </a:endParaRPr>
          </a:p>
          <a:p>
            <a:pPr indent="-311150" lvl="0" marL="457200" rtl="0" algn="l">
              <a:spcBef>
                <a:spcPts val="0"/>
              </a:spcBef>
              <a:spcAft>
                <a:spcPts val="0"/>
              </a:spcAft>
              <a:buClr>
                <a:schemeClr val="dk1"/>
              </a:buClr>
              <a:buSzPts val="1300"/>
              <a:buFont typeface="Avenir"/>
              <a:buAutoNum type="arabicParenR"/>
            </a:pPr>
            <a:r>
              <a:rPr lang="en-US" sz="1300">
                <a:solidFill>
                  <a:schemeClr val="dk1"/>
                </a:solidFill>
                <a:latin typeface="Avenir"/>
                <a:ea typeface="Avenir"/>
                <a:cs typeface="Avenir"/>
                <a:sym typeface="Avenir"/>
              </a:rPr>
              <a:t>Government institutional resources for enrolling Nigerian citizens at outbound enrollment camps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b="1" lang="en-US" sz="1300">
                <a:solidFill>
                  <a:schemeClr val="lt2"/>
                </a:solidFill>
                <a:latin typeface="Avenir"/>
                <a:ea typeface="Avenir"/>
                <a:cs typeface="Avenir"/>
                <a:sym typeface="Avenir"/>
              </a:rPr>
              <a:t>This concept note plans on addressing these barriers by supporting NIMC through sensitization, advisory support to recipients, logistical support for recipients, operational support to NIMC, and infrastructure support </a:t>
            </a:r>
            <a:r>
              <a:rPr lang="en-US" sz="1300">
                <a:solidFill>
                  <a:schemeClr val="dk1"/>
                </a:solidFill>
                <a:latin typeface="Avenir"/>
                <a:ea typeface="Avenir"/>
                <a:cs typeface="Avenir"/>
                <a:sym typeface="Avenir"/>
              </a:rPr>
              <a:t>(i.e. office space, printing, transport).  </a:t>
            </a:r>
            <a:endParaRPr sz="1300">
              <a:solidFill>
                <a:schemeClr val="dk1"/>
              </a:solidFill>
              <a:latin typeface="Avenir"/>
              <a:ea typeface="Avenir"/>
              <a:cs typeface="Avenir"/>
              <a:sym typeface="Avenir"/>
            </a:endParaRPr>
          </a:p>
        </p:txBody>
      </p:sp>
      <p:sp>
        <p:nvSpPr>
          <p:cNvPr id="218" name="Google Shape;218;p20"/>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21"/>
          <p:cNvPicPr preferRelativeResize="0"/>
          <p:nvPr/>
        </p:nvPicPr>
        <p:blipFill>
          <a:blip r:embed="rId3">
            <a:alphaModFix/>
          </a:blip>
          <a:stretch>
            <a:fillRect/>
          </a:stretch>
        </p:blipFill>
        <p:spPr>
          <a:xfrm>
            <a:off x="1998825" y="1967139"/>
            <a:ext cx="1143725" cy="1143748"/>
          </a:xfrm>
          <a:prstGeom prst="rect">
            <a:avLst/>
          </a:prstGeom>
          <a:noFill/>
          <a:ln>
            <a:noFill/>
          </a:ln>
        </p:spPr>
      </p:pic>
      <p:sp>
        <p:nvSpPr>
          <p:cNvPr id="225" name="Google Shape;225;p21"/>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1: Data Alignment </a:t>
            </a:r>
            <a:endParaRPr/>
          </a:p>
        </p:txBody>
      </p:sp>
      <p:sp>
        <p:nvSpPr>
          <p:cNvPr id="226" name="Google Shape;226;p21"/>
          <p:cNvSpPr txBox="1"/>
          <p:nvPr/>
        </p:nvSpPr>
        <p:spPr>
          <a:xfrm>
            <a:off x="474425" y="987475"/>
            <a:ext cx="8257200" cy="2786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This first phase recommends</a:t>
            </a:r>
            <a:r>
              <a:rPr b="1" lang="en-US" sz="1300">
                <a:solidFill>
                  <a:schemeClr val="lt2"/>
                </a:solidFill>
                <a:latin typeface="Avenir"/>
                <a:ea typeface="Avenir"/>
                <a:cs typeface="Avenir"/>
                <a:sym typeface="Avenir"/>
              </a:rPr>
              <a:t> reviewing desk research regarding existing initiatives between humanitarian organizations supporting foundational ID registration</a:t>
            </a:r>
            <a:r>
              <a:rPr lang="en-US" sz="1300">
                <a:solidFill>
                  <a:schemeClr val="dk1"/>
                </a:solidFill>
                <a:latin typeface="Avenir"/>
                <a:ea typeface="Avenir"/>
                <a:cs typeface="Avenir"/>
                <a:sym typeface="Avenir"/>
              </a:rPr>
              <a:t> as well as progress on offline enrollment initiatives.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This phase will also involve interviews between WFP and other organizations that already have</a:t>
            </a:r>
            <a:r>
              <a:rPr lang="en-US" sz="1300">
                <a:solidFill>
                  <a:schemeClr val="dk1"/>
                </a:solidFill>
                <a:latin typeface="Avenir"/>
                <a:ea typeface="Avenir"/>
                <a:cs typeface="Avenir"/>
                <a:sym typeface="Avenir"/>
              </a:rPr>
              <a:t> MOUs with NIMC to better understand their experience and any best practices. These include: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 </a:t>
            </a:r>
            <a:endParaRPr sz="1300">
              <a:solidFill>
                <a:schemeClr val="dk1"/>
              </a:solidFill>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p:txBody>
      </p:sp>
      <p:pic>
        <p:nvPicPr>
          <p:cNvPr id="227" name="Google Shape;227;p21"/>
          <p:cNvPicPr preferRelativeResize="0"/>
          <p:nvPr/>
        </p:nvPicPr>
        <p:blipFill>
          <a:blip r:embed="rId4">
            <a:alphaModFix/>
          </a:blip>
          <a:stretch>
            <a:fillRect/>
          </a:stretch>
        </p:blipFill>
        <p:spPr>
          <a:xfrm>
            <a:off x="394975" y="2196300"/>
            <a:ext cx="881450" cy="792200"/>
          </a:xfrm>
          <a:prstGeom prst="rect">
            <a:avLst/>
          </a:prstGeom>
          <a:noFill/>
          <a:ln>
            <a:noFill/>
          </a:ln>
        </p:spPr>
      </p:pic>
      <p:pic>
        <p:nvPicPr>
          <p:cNvPr id="228" name="Google Shape;228;p21"/>
          <p:cNvPicPr preferRelativeResize="0"/>
          <p:nvPr/>
        </p:nvPicPr>
        <p:blipFill>
          <a:blip r:embed="rId5">
            <a:alphaModFix/>
          </a:blip>
          <a:stretch>
            <a:fillRect/>
          </a:stretch>
        </p:blipFill>
        <p:spPr>
          <a:xfrm>
            <a:off x="1325924" y="2246399"/>
            <a:ext cx="585225" cy="585225"/>
          </a:xfrm>
          <a:prstGeom prst="rect">
            <a:avLst/>
          </a:prstGeom>
          <a:noFill/>
          <a:ln>
            <a:noFill/>
          </a:ln>
        </p:spPr>
      </p:pic>
      <p:sp>
        <p:nvSpPr>
          <p:cNvPr id="229" name="Google Shape;229;p21"/>
          <p:cNvSpPr txBox="1"/>
          <p:nvPr/>
        </p:nvSpPr>
        <p:spPr>
          <a:xfrm>
            <a:off x="3230225" y="2128525"/>
            <a:ext cx="5501400" cy="98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In addition to the conversations with partners,</a:t>
            </a:r>
            <a:r>
              <a:rPr b="1" lang="en-US" sz="1300">
                <a:solidFill>
                  <a:schemeClr val="lt2"/>
                </a:solidFill>
                <a:latin typeface="Avenir"/>
                <a:ea typeface="Avenir"/>
                <a:cs typeface="Avenir"/>
                <a:sym typeface="Avenir"/>
              </a:rPr>
              <a:t> WFP will hold several small group sessions with NIMC to discuss where key gaps in their operations exist and identify where WFP is well positioned to fill those gaps.  </a:t>
            </a:r>
            <a:endParaRPr b="1" sz="1300">
              <a:solidFill>
                <a:schemeClr val="lt2"/>
              </a:solidFill>
            </a:endParaRPr>
          </a:p>
        </p:txBody>
      </p:sp>
      <p:sp>
        <p:nvSpPr>
          <p:cNvPr id="230" name="Google Shape;230;p21"/>
          <p:cNvSpPr txBox="1"/>
          <p:nvPr/>
        </p:nvSpPr>
        <p:spPr>
          <a:xfrm>
            <a:off x="474425" y="3211175"/>
            <a:ext cx="8065200" cy="158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Avenir"/>
                <a:ea typeface="Avenir"/>
                <a:cs typeface="Avenir"/>
                <a:sym typeface="Avenir"/>
              </a:rPr>
              <a:t>This phase will also be an opportunity for WFP to assess their Scope database and identify where there are pockets of recipients who do not currently have access to an ID</a:t>
            </a:r>
            <a:r>
              <a:rPr lang="en-US" sz="1300">
                <a:solidFill>
                  <a:schemeClr val="dk1"/>
                </a:solidFill>
                <a:latin typeface="Avenir"/>
                <a:ea typeface="Avenir"/>
                <a:cs typeface="Avenir"/>
                <a:sym typeface="Avenir"/>
              </a:rPr>
              <a:t>. The Scope database does collect information on “document type,” which can help identify where the highest need may be and where lower hanging fruits may exist. </a:t>
            </a:r>
            <a:r>
              <a:rPr b="1" lang="en-US" sz="1300">
                <a:solidFill>
                  <a:schemeClr val="lt2"/>
                </a:solidFill>
                <a:latin typeface="Avenir"/>
                <a:ea typeface="Avenir"/>
                <a:cs typeface="Avenir"/>
                <a:sym typeface="Avenir"/>
              </a:rPr>
              <a:t>Once key areas of need are identified as well as any areas where documentation exists but NIN penetration is low, WFP will be in a position to narrow the pilot location.</a:t>
            </a:r>
            <a:r>
              <a:rPr lang="en-US" sz="1300">
                <a:solidFill>
                  <a:schemeClr val="dk1"/>
                </a:solidFill>
                <a:latin typeface="Avenir"/>
                <a:ea typeface="Avenir"/>
                <a:cs typeface="Avenir"/>
                <a:sym typeface="Avenir"/>
              </a:rPr>
              <a:t>  This decision on location should also consider where WFP has stronger operational footprints as well as where NIMC has weaker operational footprints.</a:t>
            </a:r>
            <a:r>
              <a:rPr lang="en-US" sz="1300">
                <a:solidFill>
                  <a:schemeClr val="dk1"/>
                </a:solidFill>
                <a:latin typeface="Avenir"/>
                <a:ea typeface="Avenir"/>
                <a:cs typeface="Avenir"/>
                <a:sym typeface="Avenir"/>
              </a:rPr>
              <a:t> </a:t>
            </a:r>
            <a:endParaRPr sz="1300"/>
          </a:p>
        </p:txBody>
      </p:sp>
      <p:sp>
        <p:nvSpPr>
          <p:cNvPr id="231" name="Google Shape;231;p21"/>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2"/>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2: Develop &amp; Sign an MOU with NIMC </a:t>
            </a:r>
            <a:endParaRPr/>
          </a:p>
        </p:txBody>
      </p:sp>
      <p:sp>
        <p:nvSpPr>
          <p:cNvPr id="238" name="Google Shape;238;p22"/>
          <p:cNvSpPr txBox="1"/>
          <p:nvPr/>
        </p:nvSpPr>
        <p:spPr>
          <a:xfrm>
            <a:off x="350150" y="1609850"/>
            <a:ext cx="3914100" cy="293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100">
                <a:solidFill>
                  <a:schemeClr val="lt2"/>
                </a:solidFill>
                <a:latin typeface="Avenir"/>
                <a:ea typeface="Avenir"/>
                <a:cs typeface="Avenir"/>
                <a:sym typeface="Avenir"/>
              </a:rPr>
              <a:t>WFP’s Roles:  </a:t>
            </a:r>
            <a:endParaRPr b="1" sz="1100">
              <a:solidFill>
                <a:schemeClr val="lt2"/>
              </a:solidFill>
              <a:latin typeface="Avenir"/>
              <a:ea typeface="Avenir"/>
              <a:cs typeface="Avenir"/>
              <a:sym typeface="Avenir"/>
            </a:endParaRPr>
          </a:p>
          <a:p>
            <a:pPr indent="-298450" lvl="0" marL="457200" rtl="0" algn="l">
              <a:spcBef>
                <a:spcPts val="30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Raise awareness for the basic requirements of acquiring an NIN, what are the supporting documents needed, and building awareness of the benefits of having an NIN</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Build out referral lists of recipients who are interested and in need of an NIN</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Support NIMC to establish centers in new locations, where there are large pockets of demand for NIN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Organizing enrollment events with recipients,  providing support for transportation and moving NIMC agents around to those events.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Provide support through staff to help beneficiaries fill and review forms  before submitting to NIMC agents for review.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Provide intelligence on security risks for NIMC staff.  </a:t>
            </a:r>
            <a:endParaRPr sz="1100">
              <a:solidFill>
                <a:srgbClr val="0E101A"/>
              </a:solidFill>
              <a:latin typeface="Avenir"/>
              <a:ea typeface="Avenir"/>
              <a:cs typeface="Avenir"/>
              <a:sym typeface="Avenir"/>
            </a:endParaRPr>
          </a:p>
        </p:txBody>
      </p:sp>
      <p:sp>
        <p:nvSpPr>
          <p:cNvPr id="239" name="Google Shape;239;p22"/>
          <p:cNvSpPr txBox="1"/>
          <p:nvPr/>
        </p:nvSpPr>
        <p:spPr>
          <a:xfrm>
            <a:off x="4667250" y="1609850"/>
            <a:ext cx="3852000" cy="204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100">
                <a:solidFill>
                  <a:srgbClr val="6999C7"/>
                </a:solidFill>
                <a:latin typeface="Avenir"/>
                <a:ea typeface="Avenir"/>
                <a:cs typeface="Avenir"/>
                <a:sym typeface="Avenir"/>
              </a:rPr>
              <a:t>NIMC Roles: </a:t>
            </a:r>
            <a:endParaRPr b="1" sz="1100">
              <a:solidFill>
                <a:srgbClr val="6999C7"/>
              </a:solidFill>
              <a:latin typeface="Avenir"/>
              <a:ea typeface="Avenir"/>
              <a:cs typeface="Avenir"/>
              <a:sym typeface="Avenir"/>
            </a:endParaRPr>
          </a:p>
          <a:p>
            <a:pPr indent="0" lvl="0" marL="0" rtl="0" algn="l">
              <a:spcBef>
                <a:spcPts val="0"/>
              </a:spcBef>
              <a:spcAft>
                <a:spcPts val="0"/>
              </a:spcAft>
              <a:buNone/>
            </a:pPr>
            <a:r>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Provide dedicated staff to work with WFP in specific regions.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Provide materials required for card and slip printing.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Work with WFP to train staff on how to support beneficiaries in preparing documentation and seeking out common errors.</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Participate in enrollment events. </a:t>
            </a:r>
            <a:endParaRPr sz="1100">
              <a:solidFill>
                <a:srgbClr val="0E101A"/>
              </a:solidFill>
              <a:latin typeface="Avenir"/>
              <a:ea typeface="Avenir"/>
              <a:cs typeface="Avenir"/>
              <a:sym typeface="Avenir"/>
            </a:endParaRPr>
          </a:p>
          <a:p>
            <a:pPr indent="-298450" lvl="0" marL="457200" rtl="0" algn="l">
              <a:spcBef>
                <a:spcPts val="0"/>
              </a:spcBef>
              <a:spcAft>
                <a:spcPts val="0"/>
              </a:spcAft>
              <a:buClr>
                <a:srgbClr val="0E101A"/>
              </a:buClr>
              <a:buSzPts val="1100"/>
              <a:buFont typeface="Avenir"/>
              <a:buAutoNum type="arabicParenR"/>
            </a:pPr>
            <a:r>
              <a:rPr lang="en-US" sz="1100">
                <a:solidFill>
                  <a:srgbClr val="0E101A"/>
                </a:solidFill>
                <a:latin typeface="Avenir"/>
                <a:ea typeface="Avenir"/>
                <a:cs typeface="Avenir"/>
                <a:sym typeface="Avenir"/>
              </a:rPr>
              <a:t>Provide printing equipment where available. </a:t>
            </a:r>
            <a:endParaRPr/>
          </a:p>
        </p:txBody>
      </p:sp>
      <p:sp>
        <p:nvSpPr>
          <p:cNvPr id="240" name="Google Shape;240;p22"/>
          <p:cNvSpPr txBox="1"/>
          <p:nvPr/>
        </p:nvSpPr>
        <p:spPr>
          <a:xfrm>
            <a:off x="505350" y="817450"/>
            <a:ext cx="8133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300"/>
              </a:spcAft>
              <a:buNone/>
            </a:pPr>
            <a:r>
              <a:rPr lang="en-US" sz="1200">
                <a:solidFill>
                  <a:schemeClr val="dk1"/>
                </a:solidFill>
                <a:latin typeface="Avenir"/>
                <a:ea typeface="Avenir"/>
                <a:cs typeface="Avenir"/>
                <a:sym typeface="Avenir"/>
              </a:rPr>
              <a:t>Based on the feedback received from the meetings, desk research, and data analysis in Phase 1, WFP will work with NIMC to develop an MOU that defines roles and responsibilities between the two parties.  The MOU should focus on the following areas of intervention. </a:t>
            </a:r>
            <a:endParaRPr sz="1200">
              <a:solidFill>
                <a:schemeClr val="dk1"/>
              </a:solidFill>
              <a:latin typeface="Avenir"/>
              <a:ea typeface="Avenir"/>
              <a:cs typeface="Avenir"/>
              <a:sym typeface="Avenir"/>
            </a:endParaRPr>
          </a:p>
        </p:txBody>
      </p:sp>
      <p:cxnSp>
        <p:nvCxnSpPr>
          <p:cNvPr id="241" name="Google Shape;241;p22"/>
          <p:cNvCxnSpPr/>
          <p:nvPr/>
        </p:nvCxnSpPr>
        <p:spPr>
          <a:xfrm>
            <a:off x="4455838" y="1715750"/>
            <a:ext cx="19800" cy="2826300"/>
          </a:xfrm>
          <a:prstGeom prst="straightConnector1">
            <a:avLst/>
          </a:prstGeom>
          <a:noFill/>
          <a:ln cap="flat" cmpd="sng" w="9525">
            <a:solidFill>
              <a:schemeClr val="dk2"/>
            </a:solidFill>
            <a:prstDash val="solid"/>
            <a:round/>
            <a:headEnd len="med" w="med" type="none"/>
            <a:tailEnd len="med" w="med" type="none"/>
          </a:ln>
        </p:spPr>
      </p:cxnSp>
      <p:sp>
        <p:nvSpPr>
          <p:cNvPr id="242" name="Google Shape;242;p22"/>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43" name="Google Shape;243;p22"/>
          <p:cNvSpPr/>
          <p:nvPr/>
        </p:nvSpPr>
        <p:spPr>
          <a:xfrm>
            <a:off x="7125525" y="3384625"/>
            <a:ext cx="1971594" cy="180014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Other partners?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3"/>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3: </a:t>
            </a:r>
            <a:r>
              <a:rPr lang="en-US"/>
              <a:t>WFP Staff Capacity Building and Implementation Planning</a:t>
            </a:r>
            <a:endParaRPr/>
          </a:p>
        </p:txBody>
      </p:sp>
      <p:sp>
        <p:nvSpPr>
          <p:cNvPr id="250" name="Google Shape;250;p23"/>
          <p:cNvSpPr txBox="1"/>
          <p:nvPr/>
        </p:nvSpPr>
        <p:spPr>
          <a:xfrm>
            <a:off x="326525" y="1073125"/>
            <a:ext cx="83700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This phase will involve the development of a training of trainers curriculum created and </a:t>
            </a:r>
            <a:r>
              <a:rPr lang="en-US" sz="1300">
                <a:solidFill>
                  <a:schemeClr val="dk1"/>
                </a:solidFill>
                <a:highlight>
                  <a:srgbClr val="FFFF00"/>
                </a:highlight>
                <a:latin typeface="Avenir"/>
                <a:ea typeface="Avenir"/>
                <a:cs typeface="Avenir"/>
                <a:sym typeface="Avenir"/>
              </a:rPr>
              <a:t>facilitated by Africa Practice to the WFP implementing partners</a:t>
            </a:r>
            <a:r>
              <a:rPr lang="en-US" sz="1300">
                <a:solidFill>
                  <a:schemeClr val="dk1"/>
                </a:solidFill>
                <a:latin typeface="Avenir"/>
                <a:ea typeface="Avenir"/>
                <a:cs typeface="Avenir"/>
                <a:sym typeface="Avenir"/>
              </a:rPr>
              <a:t>. </a:t>
            </a:r>
            <a:r>
              <a:rPr b="1" lang="en-US" sz="1300">
                <a:solidFill>
                  <a:schemeClr val="lt2"/>
                </a:solidFill>
                <a:latin typeface="Avenir"/>
                <a:ea typeface="Avenir"/>
                <a:cs typeface="Avenir"/>
                <a:sym typeface="Avenir"/>
              </a:rPr>
              <a:t>This curriculum will ensure staff understand how to 1) effectively communicate the benefits of having an NIN, 2) answer frequently asked questions about the NIN, 3) bundle digital financial literacy training and 4) communicate information about registration and documentation needs.  </a:t>
            </a:r>
            <a:endParaRPr b="1" sz="1300">
              <a:solidFill>
                <a:schemeClr val="lt2"/>
              </a:solidFill>
              <a:latin typeface="Avenir"/>
              <a:ea typeface="Avenir"/>
              <a:cs typeface="Avenir"/>
              <a:sym typeface="Avenir"/>
            </a:endParaRPr>
          </a:p>
          <a:p>
            <a:pPr indent="0" lvl="0" marL="0" rtl="0" algn="l">
              <a:spcBef>
                <a:spcPts val="300"/>
              </a:spcBef>
              <a:spcAft>
                <a:spcPts val="0"/>
              </a:spcAft>
              <a:buNone/>
            </a:pPr>
            <a:r>
              <a:t/>
            </a:r>
            <a:endParaRPr sz="1300">
              <a:solidFill>
                <a:schemeClr val="dk1"/>
              </a:solidFill>
              <a:latin typeface="Avenir"/>
              <a:ea typeface="Avenir"/>
              <a:cs typeface="Avenir"/>
              <a:sym typeface="Avenir"/>
            </a:endParaRPr>
          </a:p>
          <a:p>
            <a:pPr indent="0" lvl="0" marL="0" rtl="0" algn="l">
              <a:spcBef>
                <a:spcPts val="300"/>
              </a:spcBef>
              <a:spcAft>
                <a:spcPts val="300"/>
              </a:spcAft>
              <a:buNone/>
            </a:pPr>
            <a:r>
              <a:rPr lang="en-US" sz="1300">
                <a:solidFill>
                  <a:schemeClr val="dk1"/>
                </a:solidFill>
                <a:latin typeface="Avenir"/>
                <a:ea typeface="Avenir"/>
                <a:cs typeface="Avenir"/>
                <a:sym typeface="Avenir"/>
              </a:rPr>
              <a:t>In addition to the training of </a:t>
            </a:r>
            <a:r>
              <a:rPr lang="en-US" sz="1300">
                <a:solidFill>
                  <a:schemeClr val="dk1"/>
                </a:solidFill>
                <a:highlight>
                  <a:srgbClr val="FFFF00"/>
                </a:highlight>
                <a:latin typeface="Avenir"/>
                <a:ea typeface="Avenir"/>
                <a:cs typeface="Avenir"/>
                <a:sym typeface="Avenir"/>
              </a:rPr>
              <a:t>WFP implementing partners</a:t>
            </a:r>
            <a:r>
              <a:rPr lang="en-US" sz="1300">
                <a:solidFill>
                  <a:schemeClr val="dk1"/>
                </a:solidFill>
                <a:latin typeface="Avenir"/>
                <a:ea typeface="Avenir"/>
                <a:cs typeface="Avenir"/>
                <a:sym typeface="Avenir"/>
              </a:rPr>
              <a:t>,  this phase will begin planning for implementation of the pilot.</a:t>
            </a:r>
            <a:endParaRPr sz="1300">
              <a:solidFill>
                <a:schemeClr val="dk1"/>
              </a:solidFill>
              <a:latin typeface="Avenir"/>
              <a:ea typeface="Avenir"/>
              <a:cs typeface="Avenir"/>
              <a:sym typeface="Avenir"/>
            </a:endParaRPr>
          </a:p>
        </p:txBody>
      </p:sp>
      <p:sp>
        <p:nvSpPr>
          <p:cNvPr id="251" name="Google Shape;251;p23"/>
          <p:cNvSpPr txBox="1"/>
          <p:nvPr/>
        </p:nvSpPr>
        <p:spPr>
          <a:xfrm>
            <a:off x="1494550" y="2592400"/>
            <a:ext cx="7534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300"/>
              </a:spcAft>
              <a:buNone/>
            </a:pPr>
            <a:r>
              <a:rPr lang="en-US" sz="1200">
                <a:solidFill>
                  <a:schemeClr val="dk1"/>
                </a:solidFill>
                <a:latin typeface="Avenir"/>
                <a:ea typeface="Avenir"/>
                <a:cs typeface="Avenir"/>
                <a:sym typeface="Avenir"/>
              </a:rPr>
              <a:t>Arranging sensitization sessions between </a:t>
            </a:r>
            <a:r>
              <a:rPr lang="en-US" sz="1200">
                <a:solidFill>
                  <a:schemeClr val="dk1"/>
                </a:solidFill>
                <a:highlight>
                  <a:srgbClr val="FFFF00"/>
                </a:highlight>
                <a:latin typeface="Avenir"/>
                <a:ea typeface="Avenir"/>
                <a:cs typeface="Avenir"/>
                <a:sym typeface="Avenir"/>
              </a:rPr>
              <a:t>WFP implementing partners</a:t>
            </a:r>
            <a:r>
              <a:rPr lang="en-US" sz="1200">
                <a:solidFill>
                  <a:schemeClr val="dk1"/>
                </a:solidFill>
                <a:latin typeface="Avenir"/>
                <a:ea typeface="Avenir"/>
                <a:cs typeface="Avenir"/>
                <a:sym typeface="Avenir"/>
              </a:rPr>
              <a:t> and beneficiaries, including ensuring that information is gathered from beneficiaries  that are interested in enrollment. </a:t>
            </a:r>
            <a:endParaRPr sz="1200"/>
          </a:p>
        </p:txBody>
      </p:sp>
      <p:pic>
        <p:nvPicPr>
          <p:cNvPr id="252" name="Google Shape;252;p23"/>
          <p:cNvPicPr preferRelativeResize="0"/>
          <p:nvPr/>
        </p:nvPicPr>
        <p:blipFill>
          <a:blip r:embed="rId3">
            <a:alphaModFix/>
          </a:blip>
          <a:stretch>
            <a:fillRect/>
          </a:stretch>
        </p:blipFill>
        <p:spPr>
          <a:xfrm>
            <a:off x="759902" y="2592400"/>
            <a:ext cx="585021" cy="585000"/>
          </a:xfrm>
          <a:prstGeom prst="rect">
            <a:avLst/>
          </a:prstGeom>
          <a:noFill/>
          <a:ln>
            <a:noFill/>
          </a:ln>
        </p:spPr>
      </p:pic>
      <p:sp>
        <p:nvSpPr>
          <p:cNvPr id="253" name="Google Shape;253;p23"/>
          <p:cNvSpPr txBox="1"/>
          <p:nvPr/>
        </p:nvSpPr>
        <p:spPr>
          <a:xfrm>
            <a:off x="1579750" y="3092800"/>
            <a:ext cx="744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300"/>
              </a:spcAft>
              <a:buNone/>
            </a:pPr>
            <a:r>
              <a:rPr lang="en-US" sz="1200">
                <a:solidFill>
                  <a:schemeClr val="dk1"/>
                </a:solidFill>
                <a:latin typeface="Avenir"/>
                <a:ea typeface="Avenir"/>
                <a:cs typeface="Avenir"/>
                <a:sym typeface="Avenir"/>
              </a:rPr>
              <a:t>How </a:t>
            </a:r>
            <a:r>
              <a:rPr lang="en-US" sz="1200">
                <a:solidFill>
                  <a:schemeClr val="dk1"/>
                </a:solidFill>
                <a:highlight>
                  <a:srgbClr val="FFFF00"/>
                </a:highlight>
                <a:latin typeface="Avenir"/>
                <a:ea typeface="Avenir"/>
                <a:cs typeface="Avenir"/>
                <a:sym typeface="Avenir"/>
              </a:rPr>
              <a:t>WFP’s implementing partners</a:t>
            </a:r>
            <a:r>
              <a:rPr lang="en-US" sz="1200">
                <a:solidFill>
                  <a:schemeClr val="dk1"/>
                </a:solidFill>
                <a:latin typeface="Avenir"/>
                <a:ea typeface="Avenir"/>
                <a:cs typeface="Avenir"/>
                <a:sym typeface="Avenir"/>
              </a:rPr>
              <a:t> can implement document preparation sessions with interested beneficiaries.</a:t>
            </a:r>
            <a:endParaRPr sz="1200">
              <a:solidFill>
                <a:schemeClr val="dk1"/>
              </a:solidFill>
              <a:latin typeface="Avenir"/>
              <a:ea typeface="Avenir"/>
              <a:cs typeface="Avenir"/>
              <a:sym typeface="Avenir"/>
            </a:endParaRPr>
          </a:p>
        </p:txBody>
      </p:sp>
      <p:pic>
        <p:nvPicPr>
          <p:cNvPr id="254" name="Google Shape;254;p23"/>
          <p:cNvPicPr preferRelativeResize="0"/>
          <p:nvPr/>
        </p:nvPicPr>
        <p:blipFill>
          <a:blip r:embed="rId4">
            <a:alphaModFix/>
          </a:blip>
          <a:stretch>
            <a:fillRect/>
          </a:stretch>
        </p:blipFill>
        <p:spPr>
          <a:xfrm>
            <a:off x="859975" y="3177400"/>
            <a:ext cx="384882" cy="384900"/>
          </a:xfrm>
          <a:prstGeom prst="rect">
            <a:avLst/>
          </a:prstGeom>
          <a:noFill/>
          <a:ln>
            <a:noFill/>
          </a:ln>
        </p:spPr>
      </p:pic>
      <p:sp>
        <p:nvSpPr>
          <p:cNvPr id="255" name="Google Shape;255;p23"/>
          <p:cNvSpPr txBox="1"/>
          <p:nvPr/>
        </p:nvSpPr>
        <p:spPr>
          <a:xfrm>
            <a:off x="1537150" y="3679775"/>
            <a:ext cx="7534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300"/>
              </a:spcAft>
              <a:buNone/>
            </a:pPr>
            <a:r>
              <a:rPr lang="en-US" sz="1200">
                <a:solidFill>
                  <a:schemeClr val="dk1"/>
                </a:solidFill>
                <a:latin typeface="Avenir"/>
                <a:ea typeface="Avenir"/>
                <a:cs typeface="Avenir"/>
                <a:sym typeface="Avenir"/>
              </a:rPr>
              <a:t>Coordination between </a:t>
            </a:r>
            <a:r>
              <a:rPr lang="en-US" sz="1200">
                <a:solidFill>
                  <a:schemeClr val="dk1"/>
                </a:solidFill>
                <a:highlight>
                  <a:srgbClr val="FFFF00"/>
                </a:highlight>
                <a:latin typeface="Avenir"/>
                <a:ea typeface="Avenir"/>
                <a:cs typeface="Avenir"/>
                <a:sym typeface="Avenir"/>
              </a:rPr>
              <a:t>NIMC and WFP implementing partners </a:t>
            </a:r>
            <a:r>
              <a:rPr lang="en-US" sz="1200">
                <a:solidFill>
                  <a:schemeClr val="dk1"/>
                </a:solidFill>
                <a:latin typeface="Avenir"/>
                <a:ea typeface="Avenir"/>
                <a:cs typeface="Avenir"/>
                <a:sym typeface="Avenir"/>
              </a:rPr>
              <a:t>on the days that will work best for the enrollment events, and what will be the maximum number of beneficiaries they can register in a day. </a:t>
            </a:r>
            <a:endParaRPr sz="1200">
              <a:solidFill>
                <a:schemeClr val="dk1"/>
              </a:solidFill>
              <a:latin typeface="Avenir"/>
              <a:ea typeface="Avenir"/>
              <a:cs typeface="Avenir"/>
              <a:sym typeface="Avenir"/>
            </a:endParaRPr>
          </a:p>
        </p:txBody>
      </p:sp>
      <p:pic>
        <p:nvPicPr>
          <p:cNvPr id="256" name="Google Shape;256;p23"/>
          <p:cNvPicPr preferRelativeResize="0"/>
          <p:nvPr/>
        </p:nvPicPr>
        <p:blipFill>
          <a:blip r:embed="rId5">
            <a:alphaModFix/>
          </a:blip>
          <a:stretch>
            <a:fillRect/>
          </a:stretch>
        </p:blipFill>
        <p:spPr>
          <a:xfrm>
            <a:off x="721325" y="3625725"/>
            <a:ext cx="662199" cy="662199"/>
          </a:xfrm>
          <a:prstGeom prst="rect">
            <a:avLst/>
          </a:prstGeom>
          <a:noFill/>
          <a:ln>
            <a:noFill/>
          </a:ln>
        </p:spPr>
      </p:pic>
      <p:sp>
        <p:nvSpPr>
          <p:cNvPr id="257" name="Google Shape;257;p23"/>
          <p:cNvSpPr txBox="1"/>
          <p:nvPr/>
        </p:nvSpPr>
        <p:spPr>
          <a:xfrm>
            <a:off x="1537150" y="4163663"/>
            <a:ext cx="69189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300"/>
              </a:spcAft>
              <a:buNone/>
            </a:pPr>
            <a:r>
              <a:rPr lang="en-US" sz="1200">
                <a:solidFill>
                  <a:schemeClr val="dk1"/>
                </a:solidFill>
                <a:latin typeface="Avenir"/>
                <a:ea typeface="Avenir"/>
                <a:cs typeface="Avenir"/>
                <a:sym typeface="Avenir"/>
              </a:rPr>
              <a:t>Ensuring enrollment event areas have network coverage, while not being too difficult for beneficiaries to access. </a:t>
            </a:r>
            <a:r>
              <a:rPr lang="en-US" sz="1200">
                <a:solidFill>
                  <a:schemeClr val="dk1"/>
                </a:solidFill>
                <a:highlight>
                  <a:srgbClr val="FFFF00"/>
                </a:highlight>
                <a:latin typeface="Avenir"/>
                <a:ea typeface="Avenir"/>
                <a:cs typeface="Avenir"/>
                <a:sym typeface="Avenir"/>
              </a:rPr>
              <a:t>WFP’s existing food distribution centers can be leveraged for the enrollment and sensitization locations. </a:t>
            </a:r>
            <a:endParaRPr sz="1200">
              <a:highlight>
                <a:srgbClr val="FFFF00"/>
              </a:highlight>
            </a:endParaRPr>
          </a:p>
        </p:txBody>
      </p:sp>
      <p:pic>
        <p:nvPicPr>
          <p:cNvPr id="258" name="Google Shape;258;p23"/>
          <p:cNvPicPr preferRelativeResize="0"/>
          <p:nvPr/>
        </p:nvPicPr>
        <p:blipFill>
          <a:blip r:embed="rId6">
            <a:alphaModFix/>
          </a:blip>
          <a:stretch>
            <a:fillRect/>
          </a:stretch>
        </p:blipFill>
        <p:spPr>
          <a:xfrm>
            <a:off x="610287" y="4090987"/>
            <a:ext cx="884274" cy="884274"/>
          </a:xfrm>
          <a:prstGeom prst="rect">
            <a:avLst/>
          </a:prstGeom>
          <a:noFill/>
          <a:ln>
            <a:noFill/>
          </a:ln>
        </p:spPr>
      </p:pic>
      <p:sp>
        <p:nvSpPr>
          <p:cNvPr id="259" name="Google Shape;259;p23"/>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4"/>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Pilot Implementation </a:t>
            </a:r>
            <a:endParaRPr/>
          </a:p>
        </p:txBody>
      </p:sp>
      <p:sp>
        <p:nvSpPr>
          <p:cNvPr id="266" name="Google Shape;266;p24"/>
          <p:cNvSpPr txBox="1"/>
          <p:nvPr/>
        </p:nvSpPr>
        <p:spPr>
          <a:xfrm>
            <a:off x="395725" y="1046450"/>
            <a:ext cx="3905700" cy="1688400"/>
          </a:xfrm>
          <a:prstGeom prst="rect">
            <a:avLst/>
          </a:prstGeom>
          <a:solidFill>
            <a:schemeClr val="lt2"/>
          </a:solid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Clr>
                <a:schemeClr val="lt1"/>
              </a:buClr>
              <a:buSzPts val="1300"/>
              <a:buFont typeface="Avenir"/>
              <a:buAutoNum type="arabicPeriod"/>
            </a:pPr>
            <a:r>
              <a:rPr b="1" i="1" lang="en-US" sz="1300">
                <a:solidFill>
                  <a:schemeClr val="lt1"/>
                </a:solidFill>
                <a:latin typeface="Avenir"/>
                <a:ea typeface="Avenir"/>
                <a:cs typeface="Avenir"/>
                <a:sym typeface="Avenir"/>
              </a:rPr>
              <a:t>Sensitization and Document Prep Phase</a:t>
            </a:r>
            <a:endParaRPr b="1" i="1" sz="1300">
              <a:solidFill>
                <a:schemeClr val="lt1"/>
              </a:solidFill>
              <a:latin typeface="Avenir"/>
              <a:ea typeface="Avenir"/>
              <a:cs typeface="Avenir"/>
              <a:sym typeface="Avenir"/>
            </a:endParaRPr>
          </a:p>
          <a:p>
            <a:pPr indent="0" lvl="0" marL="0" rtl="0" algn="l">
              <a:spcBef>
                <a:spcPts val="800"/>
              </a:spcBef>
              <a:spcAft>
                <a:spcPts val="300"/>
              </a:spcAft>
              <a:buNone/>
            </a:pPr>
            <a:r>
              <a:rPr lang="en-US" sz="1100">
                <a:solidFill>
                  <a:schemeClr val="lt1"/>
                </a:solidFill>
                <a:latin typeface="Avenir"/>
                <a:ea typeface="Avenir"/>
                <a:cs typeface="Avenir"/>
                <a:sym typeface="Avenir"/>
              </a:rPr>
              <a:t>WFP will begin the sensitization process with beneficiaries, providing sessions on the benefits of NIN, as well as building in some digital literacy training on management and usage of personal data and data protection rights.  Following the sensitization, recipients will express interest in enrollment.  For those that are interested, WFP will instruct them on the types of documentation they will need.</a:t>
            </a:r>
            <a:endParaRPr sz="1300">
              <a:solidFill>
                <a:schemeClr val="lt1"/>
              </a:solidFill>
            </a:endParaRPr>
          </a:p>
        </p:txBody>
      </p:sp>
      <p:sp>
        <p:nvSpPr>
          <p:cNvPr id="267" name="Google Shape;267;p24"/>
          <p:cNvSpPr txBox="1"/>
          <p:nvPr/>
        </p:nvSpPr>
        <p:spPr>
          <a:xfrm>
            <a:off x="4572000" y="1151963"/>
            <a:ext cx="4012800" cy="3294600"/>
          </a:xfrm>
          <a:prstGeom prst="rect">
            <a:avLst/>
          </a:prstGeom>
          <a:solidFill>
            <a:schemeClr val="dk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i="1" lang="en-US" sz="1300">
                <a:solidFill>
                  <a:schemeClr val="lt1"/>
                </a:solidFill>
                <a:latin typeface="Avenir"/>
                <a:ea typeface="Avenir"/>
                <a:cs typeface="Avenir"/>
                <a:sym typeface="Avenir"/>
              </a:rPr>
              <a:t>2. Enrollment Events </a:t>
            </a:r>
            <a:endParaRPr b="1" i="1" sz="1300">
              <a:solidFill>
                <a:schemeClr val="lt1"/>
              </a:solidFill>
              <a:latin typeface="Avenir"/>
              <a:ea typeface="Avenir"/>
              <a:cs typeface="Avenir"/>
              <a:sym typeface="Avenir"/>
            </a:endParaRPr>
          </a:p>
          <a:p>
            <a:pPr indent="0" lvl="0" marL="0" rtl="0" algn="l">
              <a:lnSpc>
                <a:spcPct val="107916"/>
              </a:lnSpc>
              <a:spcBef>
                <a:spcPts val="800"/>
              </a:spcBef>
              <a:spcAft>
                <a:spcPts val="800"/>
              </a:spcAft>
              <a:buNone/>
            </a:pPr>
            <a:r>
              <a:rPr lang="en-US" sz="1300">
                <a:solidFill>
                  <a:schemeClr val="lt1"/>
                </a:solidFill>
                <a:latin typeface="Avenir"/>
                <a:ea typeface="Avenir"/>
                <a:cs typeface="Avenir"/>
                <a:sym typeface="Avenir"/>
              </a:rPr>
              <a:t>These events will be held in </a:t>
            </a:r>
            <a:r>
              <a:rPr lang="en-US" sz="1300">
                <a:solidFill>
                  <a:schemeClr val="lt1"/>
                </a:solidFill>
                <a:highlight>
                  <a:srgbClr val="FFFF00"/>
                </a:highlight>
                <a:latin typeface="Avenir"/>
                <a:ea typeface="Avenir"/>
                <a:cs typeface="Avenir"/>
                <a:sym typeface="Avenir"/>
              </a:rPr>
              <a:t>WFP’s food distribution locations.</a:t>
            </a:r>
            <a:r>
              <a:rPr lang="en-US" sz="1300">
                <a:solidFill>
                  <a:schemeClr val="lt1"/>
                </a:solidFill>
                <a:latin typeface="Avenir"/>
                <a:ea typeface="Avenir"/>
                <a:cs typeface="Avenir"/>
                <a:sym typeface="Avenir"/>
              </a:rPr>
              <a:t>  These events will be held in coordination with NIMC staff and </a:t>
            </a:r>
            <a:r>
              <a:rPr lang="en-US" sz="1300">
                <a:solidFill>
                  <a:schemeClr val="lt1"/>
                </a:solidFill>
                <a:highlight>
                  <a:srgbClr val="FFFF00"/>
                </a:highlight>
                <a:latin typeface="Avenir"/>
                <a:ea typeface="Avenir"/>
                <a:cs typeface="Avenir"/>
                <a:sym typeface="Avenir"/>
              </a:rPr>
              <a:t>WFP implementing partners</a:t>
            </a:r>
            <a:r>
              <a:rPr lang="en-US" sz="1300">
                <a:solidFill>
                  <a:schemeClr val="lt1"/>
                </a:solidFill>
                <a:latin typeface="Avenir"/>
                <a:ea typeface="Avenir"/>
                <a:cs typeface="Avenir"/>
                <a:sym typeface="Avenir"/>
              </a:rPr>
              <a:t>, who will be on hand to review the documentation beneficiaries have prepared.  These events will also be an opportunity to conduct additional sensitization and reach other recipients that may be interested in registering for an NIN.  The enrollment process will be facilitated by NIMC agents, but WFP </a:t>
            </a:r>
            <a:r>
              <a:rPr lang="en-US" sz="1300">
                <a:solidFill>
                  <a:schemeClr val="lt1"/>
                </a:solidFill>
                <a:highlight>
                  <a:srgbClr val="FFFF00"/>
                </a:highlight>
                <a:latin typeface="Avenir"/>
                <a:ea typeface="Avenir"/>
                <a:cs typeface="Avenir"/>
                <a:sym typeface="Avenir"/>
              </a:rPr>
              <a:t>implementing partners </a:t>
            </a:r>
            <a:r>
              <a:rPr lang="en-US" sz="1300">
                <a:solidFill>
                  <a:schemeClr val="lt1"/>
                </a:solidFill>
                <a:latin typeface="Avenir"/>
                <a:ea typeface="Avenir"/>
                <a:cs typeface="Avenir"/>
                <a:sym typeface="Avenir"/>
              </a:rPr>
              <a:t>can support beneficiaries in finalizing the documentation and helping the beneficiaries be as prepared as possible for the enrollment process to go smoothly. </a:t>
            </a:r>
            <a:endParaRPr sz="1300">
              <a:solidFill>
                <a:schemeClr val="lt1"/>
              </a:solidFill>
              <a:latin typeface="Avenir"/>
              <a:ea typeface="Avenir"/>
              <a:cs typeface="Avenir"/>
              <a:sym typeface="Avenir"/>
            </a:endParaRPr>
          </a:p>
        </p:txBody>
      </p:sp>
      <p:sp>
        <p:nvSpPr>
          <p:cNvPr id="268" name="Google Shape;268;p24"/>
          <p:cNvSpPr txBox="1"/>
          <p:nvPr/>
        </p:nvSpPr>
        <p:spPr>
          <a:xfrm>
            <a:off x="395725" y="2983350"/>
            <a:ext cx="3905700" cy="1534500"/>
          </a:xfrm>
          <a:prstGeom prst="rect">
            <a:avLst/>
          </a:prstGeom>
          <a:solidFill>
            <a:schemeClr val="lt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Clr>
                <a:schemeClr val="dk1"/>
              </a:buClr>
              <a:buSzPts val="1100"/>
              <a:buFont typeface="Arial"/>
              <a:buNone/>
            </a:pPr>
            <a:r>
              <a:rPr b="1" i="1" lang="en-US" sz="1300">
                <a:solidFill>
                  <a:schemeClr val="lt1"/>
                </a:solidFill>
                <a:latin typeface="Avenir"/>
                <a:ea typeface="Avenir"/>
                <a:cs typeface="Avenir"/>
                <a:sym typeface="Avenir"/>
              </a:rPr>
              <a:t>3. Continuous Support and Physical ID disbursement.</a:t>
            </a:r>
            <a:endParaRPr b="1" i="1" sz="1300">
              <a:solidFill>
                <a:schemeClr val="lt1"/>
              </a:solidFill>
              <a:latin typeface="Avenir"/>
              <a:ea typeface="Avenir"/>
              <a:cs typeface="Avenir"/>
              <a:sym typeface="Avenir"/>
            </a:endParaRPr>
          </a:p>
          <a:p>
            <a:pPr indent="0" lvl="0" marL="0" rtl="0" algn="l">
              <a:lnSpc>
                <a:spcPct val="107916"/>
              </a:lnSpc>
              <a:spcBef>
                <a:spcPts val="800"/>
              </a:spcBef>
              <a:spcAft>
                <a:spcPts val="800"/>
              </a:spcAft>
              <a:buNone/>
            </a:pPr>
            <a:r>
              <a:rPr lang="en-US" sz="1250">
                <a:solidFill>
                  <a:schemeClr val="lt1"/>
                </a:solidFill>
                <a:latin typeface="Avenir"/>
                <a:ea typeface="Avenir"/>
                <a:cs typeface="Avenir"/>
                <a:sym typeface="Avenir"/>
              </a:rPr>
              <a:t>WFP will coordinate with beneficiaries and NIMC to ensure they know when ID card distribution will take place and provide support to NIMC in transporting and distributing the IDs.  </a:t>
            </a:r>
            <a:endParaRPr sz="1250">
              <a:solidFill>
                <a:schemeClr val="lt1"/>
              </a:solidFill>
              <a:latin typeface="Avenir"/>
              <a:ea typeface="Avenir"/>
              <a:cs typeface="Avenir"/>
              <a:sym typeface="Avenir"/>
            </a:endParaRPr>
          </a:p>
        </p:txBody>
      </p:sp>
      <p:sp>
        <p:nvSpPr>
          <p:cNvPr id="269" name="Google Shape;269;p24"/>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B63E8D-68FF-4E50-8780-0B1E86A57046}"/>
</file>

<file path=customXml/itemProps2.xml><?xml version="1.0" encoding="utf-8"?>
<ds:datastoreItem xmlns:ds="http://schemas.openxmlformats.org/officeDocument/2006/customXml" ds:itemID="{20F8A0BC-6DD9-4548-A96F-056E7BEFAB3E}"/>
</file>