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5184775"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33">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6521CF5-8932-42AE-A0AD-E6D831FB520A}">
  <a:tblStyle styleId="{D6521CF5-8932-42AE-A0AD-E6D831FB520A}" styleName="Table_0">
    <a:wholeTbl>
      <a:tcTxStyle>
        <a:font>
          <a:latin typeface="Calibri"/>
          <a:ea typeface="Calibri"/>
          <a:cs typeface="Calibri"/>
        </a:font>
        <a:srgbClr val="1F3864"/>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fill>
          <a:solidFill>
            <a:srgbClr val="F2F2F2"/>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33" orient="horz"/>
        <p:guide pos="2880"/>
      </p:guideLst>
    </p:cSldViewPr>
  </p:slideViewPr>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8" Type="http://schemas.openxmlformats.org/officeDocument/2006/relationships/slide" Target="slides/slide2.xml"/><Relationship Id="rId3" Type="http://schemas.openxmlformats.org/officeDocument/2006/relationships/presProps" Target="presProps.xml"/><Relationship Id="rId12" Type="http://schemas.openxmlformats.org/officeDocument/2006/relationships/slide" Target="slides/slide6.xml"/><Relationship Id="rId17" Type="http://schemas.openxmlformats.org/officeDocument/2006/relationships/slide" Target="slides/slide11.xml"/><Relationship Id="rId7" Type="http://schemas.openxmlformats.org/officeDocument/2006/relationships/slide" Target="slides/slide1.xml"/><Relationship Id="rId2" Type="http://schemas.openxmlformats.org/officeDocument/2006/relationships/viewProps" Target="viewProps.xml"/><Relationship Id="rId16" Type="http://schemas.openxmlformats.org/officeDocument/2006/relationships/slide" Target="slides/slide10.xml"/><Relationship Id="rId20" Type="http://schemas.openxmlformats.org/officeDocument/2006/relationships/customXml" Target="../customXml/item2.xml"/><Relationship Id="rId11" Type="http://schemas.openxmlformats.org/officeDocument/2006/relationships/slide" Target="slides/slide5.xml"/><Relationship Id="rId1" Type="http://schemas.openxmlformats.org/officeDocument/2006/relationships/theme" Target="theme/theme2.xml"/><Relationship Id="rId6" Type="http://schemas.openxmlformats.org/officeDocument/2006/relationships/notesMaster" Target="notesMasters/notesMaster1.xml"/><Relationship Id="rId15" Type="http://schemas.openxmlformats.org/officeDocument/2006/relationships/slide" Target="slides/slide9.xml"/><Relationship Id="rId5" Type="http://schemas.openxmlformats.org/officeDocument/2006/relationships/slideMaster" Target="slideMasters/slideMaster1.xml"/><Relationship Id="rId10" Type="http://schemas.openxmlformats.org/officeDocument/2006/relationships/slide" Target="slides/slide4.xml"/><Relationship Id="rId19" Type="http://schemas.openxmlformats.org/officeDocument/2006/relationships/customXml" Target="../customXml/item1.xml"/><Relationship Id="rId4" Type="http://schemas.openxmlformats.org/officeDocument/2006/relationships/tableStyles" Target="tableStyles.xml"/><Relationship Id="rId9" Type="http://schemas.openxmlformats.org/officeDocument/2006/relationships/slide" Target="slides/slide3.xml"/><Relationship Id="rId14"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404813" y="685800"/>
            <a:ext cx="6048375"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13e8e50eb7f_0_358: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13e8e50eb7f_0_35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g13e8e50eb7f_0_3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13e8e50eb7f_0_170: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13e8e50eb7f_0_17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g13e8e50eb7f_0_17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13e8e50eb7f_0_239: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13e8e50eb7f_0_23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8" name="Google Shape;288;g13e8e50eb7f_0_23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13e4cd43ce0_0_58: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13e4cd43ce0_0_5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6" name="Google Shape;296;g13e4cd43ce0_0_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131e3ef7290_0_37: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131e3ef7290_0_3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g131e3ef7290_0_3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131e3ef7290_0_3: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131e3ef7290_0_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 name="Google Shape;182;g131e3ef7290_0_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131e3ef7290_0_22: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131e3ef7290_0_2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g131e3ef7290_0_2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13e8e50eb7f_0_25: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13e8e50eb7f_0_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6" name="Google Shape;206;g13e8e50eb7f_0_2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3e8e50eb7f_0_89: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13e8e50eb7f_0_8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g13e8e50eb7f_0_8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13e8e50eb7f_0_111: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13e8e50eb7f_0_1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1" name="Google Shape;231;g13e8e50eb7f_0_1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13e8e50eb7f_0_126: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13e8e50eb7f_0_12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g13e8e50eb7f_0_12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13f9b1fcaba_0_35:notes"/>
          <p:cNvSpPr/>
          <p:nvPr>
            <p:ph idx="2" type="sldImg"/>
          </p:nvPr>
        </p:nvSpPr>
        <p:spPr>
          <a:xfrm>
            <a:off x="404813" y="685800"/>
            <a:ext cx="60483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13f9b1fcaba_0_3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2" name="Google Shape;252;g13f9b1fcaba_0_3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g"/><Relationship Id="rId3"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jp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spTree>
      <p:nvGrpSpPr>
        <p:cNvPr id="15"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b="0" l="0" r="0" t="0"/>
          <a:stretch/>
        </p:blipFill>
        <p:spPr>
          <a:xfrm>
            <a:off x="237067" y="153987"/>
            <a:ext cx="8669868" cy="4876800"/>
          </a:xfrm>
          <a:prstGeom prst="rect">
            <a:avLst/>
          </a:prstGeom>
          <a:noFill/>
          <a:ln>
            <a:noFill/>
          </a:ln>
        </p:spPr>
      </p:pic>
      <p:sp>
        <p:nvSpPr>
          <p:cNvPr id="17" name="Google Shape;17;p2"/>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8" name="Google Shape;18;p2"/>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9" name="Google Shape;19;p2"/>
          <p:cNvSpPr/>
          <p:nvPr/>
        </p:nvSpPr>
        <p:spPr>
          <a:xfrm>
            <a:off x="236760" y="1719943"/>
            <a:ext cx="55422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 name="Google Shape;20;p2"/>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21" name="Google Shape;21;p2"/>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22" name="Google Shape;22;p2"/>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23" name="Google Shape;23;p2"/>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24" name="Google Shape;24;p2"/>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Slide">
  <p:cSld name="Closing Slide">
    <p:spTree>
      <p:nvGrpSpPr>
        <p:cNvPr id="124" name="Shape 124"/>
        <p:cNvGrpSpPr/>
        <p:nvPr/>
      </p:nvGrpSpPr>
      <p:grpSpPr>
        <a:xfrm>
          <a:off x="0" y="0"/>
          <a:ext cx="0" cy="0"/>
          <a:chOff x="0" y="0"/>
          <a:chExt cx="0" cy="0"/>
        </a:xfrm>
      </p:grpSpPr>
      <p:pic>
        <p:nvPicPr>
          <p:cNvPr id="125" name="Google Shape;125;p11"/>
          <p:cNvPicPr preferRelativeResize="0"/>
          <p:nvPr/>
        </p:nvPicPr>
        <p:blipFill rotWithShape="1">
          <a:blip r:embed="rId2">
            <a:alphaModFix/>
          </a:blip>
          <a:srcRect b="0" l="0" r="0" t="0"/>
          <a:stretch/>
        </p:blipFill>
        <p:spPr>
          <a:xfrm>
            <a:off x="234107" y="153987"/>
            <a:ext cx="8669868" cy="4876800"/>
          </a:xfrm>
          <a:prstGeom prst="rect">
            <a:avLst/>
          </a:prstGeom>
          <a:noFill/>
          <a:ln>
            <a:noFill/>
          </a:ln>
        </p:spPr>
      </p:pic>
      <p:pic>
        <p:nvPicPr>
          <p:cNvPr id="126" name="Google Shape;126;p11"/>
          <p:cNvPicPr preferRelativeResize="0"/>
          <p:nvPr/>
        </p:nvPicPr>
        <p:blipFill rotWithShape="1">
          <a:blip r:embed="rId3">
            <a:alphaModFix/>
          </a:blip>
          <a:srcRect b="0" l="0" r="0" t="0"/>
          <a:stretch/>
        </p:blipFill>
        <p:spPr>
          <a:xfrm>
            <a:off x="746760" y="626158"/>
            <a:ext cx="1130556" cy="560645"/>
          </a:xfrm>
          <a:prstGeom prst="rect">
            <a:avLst/>
          </a:prstGeom>
          <a:noFill/>
          <a:ln>
            <a:noFill/>
          </a:ln>
        </p:spPr>
      </p:pic>
      <p:sp>
        <p:nvSpPr>
          <p:cNvPr id="127" name="Google Shape;127;p11"/>
          <p:cNvSpPr/>
          <p:nvPr/>
        </p:nvSpPr>
        <p:spPr>
          <a:xfrm>
            <a:off x="227235"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28" name="Google Shape;128;p11"/>
          <p:cNvSpPr txBox="1"/>
          <p:nvPr>
            <p:ph idx="1" type="subTitle"/>
          </p:nvPr>
        </p:nvSpPr>
        <p:spPr>
          <a:xfrm>
            <a:off x="685800"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29" name="Google Shape;129;p11"/>
          <p:cNvCxnSpPr/>
          <p:nvPr/>
        </p:nvCxnSpPr>
        <p:spPr>
          <a:xfrm>
            <a:off x="746760"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ver Slide">
  <p:cSld name="2_Cover Slide">
    <p:spTree>
      <p:nvGrpSpPr>
        <p:cNvPr id="130" name="Shape 130"/>
        <p:cNvGrpSpPr/>
        <p:nvPr/>
      </p:nvGrpSpPr>
      <p:grpSpPr>
        <a:xfrm>
          <a:off x="0" y="0"/>
          <a:ext cx="0" cy="0"/>
          <a:chOff x="0" y="0"/>
          <a:chExt cx="0" cy="0"/>
        </a:xfrm>
      </p:grpSpPr>
      <p:pic>
        <p:nvPicPr>
          <p:cNvPr id="131" name="Google Shape;131;p12"/>
          <p:cNvPicPr preferRelativeResize="0"/>
          <p:nvPr/>
        </p:nvPicPr>
        <p:blipFill rotWithShape="1">
          <a:blip r:embed="rId2">
            <a:alphaModFix/>
          </a:blip>
          <a:srcRect b="7719" l="0" r="0" t="7728"/>
          <a:stretch/>
        </p:blipFill>
        <p:spPr>
          <a:xfrm>
            <a:off x="237067" y="157834"/>
            <a:ext cx="8669865" cy="4876801"/>
          </a:xfrm>
          <a:prstGeom prst="rect">
            <a:avLst/>
          </a:prstGeom>
          <a:noFill/>
          <a:ln>
            <a:noFill/>
          </a:ln>
        </p:spPr>
      </p:pic>
      <p:sp>
        <p:nvSpPr>
          <p:cNvPr id="132" name="Google Shape;132;p12"/>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3" name="Google Shape;133;p12"/>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34" name="Google Shape;134;p12"/>
          <p:cNvSpPr/>
          <p:nvPr/>
        </p:nvSpPr>
        <p:spPr>
          <a:xfrm>
            <a:off x="245235" y="1719943"/>
            <a:ext cx="55605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5" name="Google Shape;135;p12"/>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136" name="Google Shape;136;p12"/>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137" name="Google Shape;137;p12"/>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138" name="Google Shape;138;p12"/>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139" name="Google Shape;139;p12"/>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ver Slide">
  <p:cSld name="3_Cover Slide">
    <p:spTree>
      <p:nvGrpSpPr>
        <p:cNvPr id="140" name="Shape 140"/>
        <p:cNvGrpSpPr/>
        <p:nvPr/>
      </p:nvGrpSpPr>
      <p:grpSpPr>
        <a:xfrm>
          <a:off x="0" y="0"/>
          <a:ext cx="0" cy="0"/>
          <a:chOff x="0" y="0"/>
          <a:chExt cx="0" cy="0"/>
        </a:xfrm>
      </p:grpSpPr>
      <p:pic>
        <p:nvPicPr>
          <p:cNvPr id="141" name="Google Shape;141;p13"/>
          <p:cNvPicPr preferRelativeResize="0"/>
          <p:nvPr/>
        </p:nvPicPr>
        <p:blipFill rotWithShape="1">
          <a:blip r:embed="rId2">
            <a:alphaModFix/>
          </a:blip>
          <a:srcRect b="24471" l="0" r="-310" t="0"/>
          <a:stretch/>
        </p:blipFill>
        <p:spPr>
          <a:xfrm>
            <a:off x="231648" y="163510"/>
            <a:ext cx="8668514" cy="4893889"/>
          </a:xfrm>
          <a:prstGeom prst="rect">
            <a:avLst/>
          </a:prstGeom>
          <a:noFill/>
          <a:ln>
            <a:noFill/>
          </a:ln>
        </p:spPr>
      </p:pic>
      <p:sp>
        <p:nvSpPr>
          <p:cNvPr id="142" name="Google Shape;142;p13"/>
          <p:cNvSpPr txBox="1"/>
          <p:nvPr>
            <p:ph idx="1" type="body"/>
          </p:nvPr>
        </p:nvSpPr>
        <p:spPr>
          <a:xfrm rot="-5400000">
            <a:off x="7518642" y="3682077"/>
            <a:ext cx="2562300" cy="175500"/>
          </a:xfrm>
          <a:prstGeom prst="rect">
            <a:avLst/>
          </a:prstGeom>
          <a:noFill/>
          <a:ln>
            <a:noFill/>
          </a:ln>
        </p:spPr>
        <p:txBody>
          <a:bodyPr anchorCtr="0" anchor="t" bIns="45700" lIns="91425" spcFirstLastPara="1" rIns="91425" wrap="square" tIns="45700">
            <a:spAutoFit/>
          </a:bodyPr>
          <a:lstStyle>
            <a:lvl1pPr indent="-228600" lvl="0" marL="457200" rtl="0" algn="l">
              <a:lnSpc>
                <a:spcPct val="90000"/>
              </a:lnSpc>
              <a:spcBef>
                <a:spcPts val="750"/>
              </a:spcBef>
              <a:spcAft>
                <a:spcPts val="0"/>
              </a:spcAft>
              <a:buClr>
                <a:schemeClr val="lt1"/>
              </a:buClr>
              <a:buSzPts val="600"/>
              <a:buNone/>
              <a:defRPr sz="600">
                <a:solidFill>
                  <a:schemeClr val="lt1"/>
                </a:solidFill>
              </a:defRPr>
            </a:lvl1pPr>
            <a:lvl2pPr indent="-228600" lvl="1" marL="914400" rtl="0" algn="l">
              <a:lnSpc>
                <a:spcPct val="90000"/>
              </a:lnSpc>
              <a:spcBef>
                <a:spcPts val="375"/>
              </a:spcBef>
              <a:spcAft>
                <a:spcPts val="0"/>
              </a:spcAft>
              <a:buClr>
                <a:schemeClr val="lt1"/>
              </a:buClr>
              <a:buSzPts val="1800"/>
              <a:buNone/>
              <a:defRPr sz="1800">
                <a:solidFill>
                  <a:schemeClr val="lt1"/>
                </a:solidFill>
              </a:defRPr>
            </a:lvl2pPr>
            <a:lvl3pPr indent="-228600" lvl="2" marL="1371600" rtl="0" algn="l">
              <a:lnSpc>
                <a:spcPct val="90000"/>
              </a:lnSpc>
              <a:spcBef>
                <a:spcPts val="375"/>
              </a:spcBef>
              <a:spcAft>
                <a:spcPts val="0"/>
              </a:spcAft>
              <a:buClr>
                <a:schemeClr val="lt1"/>
              </a:buClr>
              <a:buSzPts val="1600"/>
              <a:buNone/>
              <a:defRPr sz="1600">
                <a:solidFill>
                  <a:schemeClr val="lt1"/>
                </a:solidFill>
              </a:defRPr>
            </a:lvl3pPr>
            <a:lvl4pPr indent="-228600" lvl="3" marL="1828800" rtl="0" algn="l">
              <a:lnSpc>
                <a:spcPct val="90000"/>
              </a:lnSpc>
              <a:spcBef>
                <a:spcPts val="375"/>
              </a:spcBef>
              <a:spcAft>
                <a:spcPts val="0"/>
              </a:spcAft>
              <a:buClr>
                <a:schemeClr val="lt1"/>
              </a:buClr>
              <a:buSzPts val="1400"/>
              <a:buNone/>
              <a:defRPr sz="1400">
                <a:solidFill>
                  <a:schemeClr val="lt1"/>
                </a:solidFill>
              </a:defRPr>
            </a:lvl4pPr>
            <a:lvl5pPr indent="-228600" lvl="4" marL="2286000" rtl="0" algn="l">
              <a:lnSpc>
                <a:spcPct val="90000"/>
              </a:lnSpc>
              <a:spcBef>
                <a:spcPts val="375"/>
              </a:spcBef>
              <a:spcAft>
                <a:spcPts val="0"/>
              </a:spcAft>
              <a:buClr>
                <a:schemeClr val="lt1"/>
              </a:buClr>
              <a:buSzPts val="1200"/>
              <a:buNone/>
              <a:defRPr sz="12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3" name="Google Shape;143;p13"/>
          <p:cNvSpPr txBox="1"/>
          <p:nvPr/>
        </p:nvSpPr>
        <p:spPr>
          <a:xfrm>
            <a:off x="685800" y="3828944"/>
            <a:ext cx="3429000" cy="531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lt1"/>
              </a:buClr>
              <a:buSzPts val="1600"/>
              <a:buFont typeface="Arial"/>
              <a:buNone/>
            </a:pPr>
            <a:r>
              <a:t/>
            </a:r>
            <a:endParaRPr b="0" i="0" sz="1600" u="none" cap="none" strike="noStrike">
              <a:solidFill>
                <a:schemeClr val="lt1"/>
              </a:solidFill>
              <a:latin typeface="Arial"/>
              <a:ea typeface="Arial"/>
              <a:cs typeface="Arial"/>
              <a:sym typeface="Arial"/>
            </a:endParaRPr>
          </a:p>
        </p:txBody>
      </p:sp>
      <p:sp>
        <p:nvSpPr>
          <p:cNvPr id="144" name="Google Shape;144;p13"/>
          <p:cNvSpPr/>
          <p:nvPr/>
        </p:nvSpPr>
        <p:spPr>
          <a:xfrm>
            <a:off x="236760" y="1719943"/>
            <a:ext cx="5542200" cy="26409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5" name="Google Shape;145;p13"/>
          <p:cNvSpPr txBox="1"/>
          <p:nvPr>
            <p:ph type="ctrTitle"/>
          </p:nvPr>
        </p:nvSpPr>
        <p:spPr>
          <a:xfrm>
            <a:off x="685800" y="2013865"/>
            <a:ext cx="4485000" cy="8958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2000"/>
              <a:buFont typeface="Avenir"/>
              <a:buNone/>
              <a:defRPr b="1" sz="2000">
                <a:solidFill>
                  <a:schemeClr val="lt1"/>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cxnSp>
        <p:nvCxnSpPr>
          <p:cNvPr id="146" name="Google Shape;146;p13"/>
          <p:cNvCxnSpPr/>
          <p:nvPr/>
        </p:nvCxnSpPr>
        <p:spPr>
          <a:xfrm>
            <a:off x="746760" y="3071361"/>
            <a:ext cx="11487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
        <p:nvSpPr>
          <p:cNvPr id="147" name="Google Shape;147;p13"/>
          <p:cNvSpPr txBox="1"/>
          <p:nvPr>
            <p:ph idx="2" type="subTitle"/>
          </p:nvPr>
        </p:nvSpPr>
        <p:spPr>
          <a:xfrm>
            <a:off x="685800" y="3233181"/>
            <a:ext cx="3429000" cy="3414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1600"/>
              <a:buNone/>
              <a:defRPr sz="16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sp>
        <p:nvSpPr>
          <p:cNvPr id="148" name="Google Shape;148;p13"/>
          <p:cNvSpPr txBox="1"/>
          <p:nvPr/>
        </p:nvSpPr>
        <p:spPr>
          <a:xfrm>
            <a:off x="685800" y="3620636"/>
            <a:ext cx="4121100" cy="357300"/>
          </a:xfrm>
          <a:prstGeom prst="rect">
            <a:avLst/>
          </a:prstGeom>
          <a:noFill/>
          <a:ln>
            <a:noFill/>
          </a:ln>
          <a:effectLst>
            <a:outerShdw blurRad="254000" rotWithShape="0" algn="tl">
              <a:srgbClr val="000000">
                <a:alpha val="20000"/>
              </a:srgbClr>
            </a:outerShdw>
          </a:effectLst>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venir"/>
              <a:buNone/>
            </a:pPr>
            <a:r>
              <a:rPr b="1" i="0" lang="en-US" sz="1600" u="none" cap="none" strike="noStrike">
                <a:solidFill>
                  <a:schemeClr val="lt1"/>
                </a:solidFill>
                <a:latin typeface="Avenir"/>
                <a:ea typeface="Avenir"/>
                <a:cs typeface="Avenir"/>
                <a:sym typeface="Avenir"/>
              </a:rPr>
              <a:t>www.siaedge.com</a:t>
            </a:r>
            <a:endParaRPr b="1" i="0" sz="1600" u="none" cap="none" strike="noStrike">
              <a:solidFill>
                <a:schemeClr val="lt1"/>
              </a:solidFill>
              <a:latin typeface="Avenir"/>
              <a:ea typeface="Avenir"/>
              <a:cs typeface="Avenir"/>
              <a:sym typeface="Avenir"/>
            </a:endParaRPr>
          </a:p>
        </p:txBody>
      </p:sp>
      <p:pic>
        <p:nvPicPr>
          <p:cNvPr id="149" name="Google Shape;149;p13"/>
          <p:cNvPicPr preferRelativeResize="0"/>
          <p:nvPr/>
        </p:nvPicPr>
        <p:blipFill rotWithShape="1">
          <a:blip r:embed="rId3">
            <a:alphaModFix/>
          </a:blip>
          <a:srcRect b="0" l="0" r="0" t="0"/>
          <a:stretch/>
        </p:blipFill>
        <p:spPr>
          <a:xfrm>
            <a:off x="685800" y="528123"/>
            <a:ext cx="1562099" cy="774648"/>
          </a:xfrm>
          <a:prstGeom prst="rect">
            <a:avLst/>
          </a:prstGeom>
          <a:noFill/>
          <a:ln>
            <a:noFill/>
          </a:ln>
          <a:effectLst>
            <a:outerShdw blurRad="254000" rotWithShape="0" algn="tl">
              <a:srgbClr val="000000">
                <a:alpha val="20000"/>
              </a:srgbClr>
            </a:outerShdw>
          </a:effec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losing Slide">
  <p:cSld name="2_Closing Slide">
    <p:spTree>
      <p:nvGrpSpPr>
        <p:cNvPr id="150" name="Shape 150"/>
        <p:cNvGrpSpPr/>
        <p:nvPr/>
      </p:nvGrpSpPr>
      <p:grpSpPr>
        <a:xfrm>
          <a:off x="0" y="0"/>
          <a:ext cx="0" cy="0"/>
          <a:chOff x="0" y="0"/>
          <a:chExt cx="0" cy="0"/>
        </a:xfrm>
      </p:grpSpPr>
      <p:pic>
        <p:nvPicPr>
          <p:cNvPr id="151" name="Google Shape;151;p14"/>
          <p:cNvPicPr preferRelativeResize="0"/>
          <p:nvPr/>
        </p:nvPicPr>
        <p:blipFill rotWithShape="1">
          <a:blip r:embed="rId2">
            <a:alphaModFix/>
          </a:blip>
          <a:srcRect b="7719" l="0" r="0" t="7728"/>
          <a:stretch/>
        </p:blipFill>
        <p:spPr>
          <a:xfrm>
            <a:off x="237067" y="157834"/>
            <a:ext cx="8669865" cy="4876801"/>
          </a:xfrm>
          <a:prstGeom prst="rect">
            <a:avLst/>
          </a:prstGeom>
          <a:noFill/>
          <a:ln>
            <a:noFill/>
          </a:ln>
        </p:spPr>
      </p:pic>
      <p:pic>
        <p:nvPicPr>
          <p:cNvPr id="152" name="Google Shape;152;p14"/>
          <p:cNvPicPr preferRelativeResize="0"/>
          <p:nvPr/>
        </p:nvPicPr>
        <p:blipFill rotWithShape="1">
          <a:blip r:embed="rId3">
            <a:alphaModFix/>
          </a:blip>
          <a:srcRect b="0" l="0" r="0" t="0"/>
          <a:stretch/>
        </p:blipFill>
        <p:spPr>
          <a:xfrm>
            <a:off x="746759" y="549958"/>
            <a:ext cx="1434466" cy="711354"/>
          </a:xfrm>
          <a:prstGeom prst="rect">
            <a:avLst/>
          </a:prstGeom>
          <a:noFill/>
          <a:ln>
            <a:noFill/>
          </a:ln>
        </p:spPr>
      </p:pic>
      <p:sp>
        <p:nvSpPr>
          <p:cNvPr id="153" name="Google Shape;153;p14"/>
          <p:cNvSpPr/>
          <p:nvPr/>
        </p:nvSpPr>
        <p:spPr>
          <a:xfrm>
            <a:off x="240993"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4" name="Google Shape;154;p14"/>
          <p:cNvSpPr txBox="1"/>
          <p:nvPr>
            <p:ph idx="1" type="subTitle"/>
          </p:nvPr>
        </p:nvSpPr>
        <p:spPr>
          <a:xfrm>
            <a:off x="651933"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55" name="Google Shape;155;p14"/>
          <p:cNvCxnSpPr/>
          <p:nvPr/>
        </p:nvCxnSpPr>
        <p:spPr>
          <a:xfrm>
            <a:off x="712893"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losing Slide">
  <p:cSld name="3_Closing Slide">
    <p:spTree>
      <p:nvGrpSpPr>
        <p:cNvPr id="156" name="Shape 156"/>
        <p:cNvGrpSpPr/>
        <p:nvPr/>
      </p:nvGrpSpPr>
      <p:grpSpPr>
        <a:xfrm>
          <a:off x="0" y="0"/>
          <a:ext cx="0" cy="0"/>
          <a:chOff x="0" y="0"/>
          <a:chExt cx="0" cy="0"/>
        </a:xfrm>
      </p:grpSpPr>
      <p:pic>
        <p:nvPicPr>
          <p:cNvPr id="157" name="Google Shape;157;p15"/>
          <p:cNvPicPr preferRelativeResize="0"/>
          <p:nvPr/>
        </p:nvPicPr>
        <p:blipFill rotWithShape="1">
          <a:blip r:embed="rId2">
            <a:alphaModFix/>
          </a:blip>
          <a:srcRect b="24471" l="0" r="-310" t="0"/>
          <a:stretch/>
        </p:blipFill>
        <p:spPr>
          <a:xfrm>
            <a:off x="231648" y="163510"/>
            <a:ext cx="8668514" cy="4893889"/>
          </a:xfrm>
          <a:prstGeom prst="rect">
            <a:avLst/>
          </a:prstGeom>
          <a:noFill/>
          <a:ln>
            <a:noFill/>
          </a:ln>
        </p:spPr>
      </p:pic>
      <p:pic>
        <p:nvPicPr>
          <p:cNvPr id="158" name="Google Shape;158;p15"/>
          <p:cNvPicPr preferRelativeResize="0"/>
          <p:nvPr/>
        </p:nvPicPr>
        <p:blipFill rotWithShape="1">
          <a:blip r:embed="rId3">
            <a:alphaModFix/>
          </a:blip>
          <a:srcRect b="0" l="0" r="0" t="0"/>
          <a:stretch/>
        </p:blipFill>
        <p:spPr>
          <a:xfrm>
            <a:off x="746760" y="626158"/>
            <a:ext cx="1130556" cy="560645"/>
          </a:xfrm>
          <a:prstGeom prst="rect">
            <a:avLst/>
          </a:prstGeom>
          <a:noFill/>
          <a:ln>
            <a:noFill/>
          </a:ln>
        </p:spPr>
      </p:pic>
      <p:sp>
        <p:nvSpPr>
          <p:cNvPr id="159" name="Google Shape;159;p15"/>
          <p:cNvSpPr/>
          <p:nvPr/>
        </p:nvSpPr>
        <p:spPr>
          <a:xfrm>
            <a:off x="227235" y="1800226"/>
            <a:ext cx="4941600" cy="2162100"/>
          </a:xfrm>
          <a:prstGeom prst="rect">
            <a:avLst/>
          </a:prstGeom>
          <a:solidFill>
            <a:schemeClr val="lt2">
              <a:alpha val="81960"/>
            </a:schemeClr>
          </a:solidFill>
          <a:ln>
            <a:noFill/>
          </a:ln>
        </p:spPr>
        <p:txBody>
          <a:bodyPr anchorCtr="0" anchor="t" bIns="91425" lIns="182875" spcFirstLastPara="1" rIns="182875" wrap="square" tIns="13715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0" name="Google Shape;160;p15"/>
          <p:cNvSpPr txBox="1"/>
          <p:nvPr>
            <p:ph idx="1" type="subTitle"/>
          </p:nvPr>
        </p:nvSpPr>
        <p:spPr>
          <a:xfrm>
            <a:off x="685800" y="2430868"/>
            <a:ext cx="3429000" cy="1209900"/>
          </a:xfrm>
          <a:prstGeom prst="rect">
            <a:avLst/>
          </a:prstGeom>
          <a:noFill/>
          <a:ln>
            <a:noFill/>
          </a:ln>
          <a:effectLst>
            <a:outerShdw blurRad="254000" rotWithShape="0" algn="tl">
              <a:srgbClr val="000000">
                <a:alpha val="40000"/>
              </a:srgbClr>
            </a:outerShdw>
          </a:effectLst>
        </p:spPr>
        <p:txBody>
          <a:bodyPr anchorCtr="0" anchor="t" bIns="45700" lIns="91425" spcFirstLastPara="1" rIns="91425" wrap="square" tIns="45700">
            <a:normAutofit/>
          </a:bodyPr>
          <a:lstStyle>
            <a:lvl1pPr lvl="0" rtl="0" algn="l">
              <a:lnSpc>
                <a:spcPct val="90000"/>
              </a:lnSpc>
              <a:spcBef>
                <a:spcPts val="750"/>
              </a:spcBef>
              <a:spcAft>
                <a:spcPts val="0"/>
              </a:spcAft>
              <a:buClr>
                <a:schemeClr val="lt1"/>
              </a:buClr>
              <a:buSzPts val="2000"/>
              <a:buNone/>
              <a:defRPr b="1" sz="2000">
                <a:solidFill>
                  <a:schemeClr val="lt1"/>
                </a:solidFill>
              </a:defRPr>
            </a:lvl1pPr>
            <a:lvl2pPr lvl="1" rtl="0" algn="ctr">
              <a:lnSpc>
                <a:spcPct val="90000"/>
              </a:lnSpc>
              <a:spcBef>
                <a:spcPts val="375"/>
              </a:spcBef>
              <a:spcAft>
                <a:spcPts val="0"/>
              </a:spcAft>
              <a:buClr>
                <a:srgbClr val="888888"/>
              </a:buClr>
              <a:buSzPts val="1800"/>
              <a:buNone/>
              <a:defRPr>
                <a:solidFill>
                  <a:srgbClr val="888888"/>
                </a:solidFill>
              </a:defRPr>
            </a:lvl2pPr>
            <a:lvl3pPr lvl="2" rtl="0" algn="ctr">
              <a:lnSpc>
                <a:spcPct val="90000"/>
              </a:lnSpc>
              <a:spcBef>
                <a:spcPts val="375"/>
              </a:spcBef>
              <a:spcAft>
                <a:spcPts val="0"/>
              </a:spcAft>
              <a:buClr>
                <a:srgbClr val="888888"/>
              </a:buClr>
              <a:buSzPts val="1500"/>
              <a:buNone/>
              <a:defRPr>
                <a:solidFill>
                  <a:srgbClr val="888888"/>
                </a:solidFill>
              </a:defRPr>
            </a:lvl3pPr>
            <a:lvl4pPr lvl="3" rtl="0" algn="ctr">
              <a:lnSpc>
                <a:spcPct val="90000"/>
              </a:lnSpc>
              <a:spcBef>
                <a:spcPts val="375"/>
              </a:spcBef>
              <a:spcAft>
                <a:spcPts val="0"/>
              </a:spcAft>
              <a:buClr>
                <a:srgbClr val="888888"/>
              </a:buClr>
              <a:buSzPts val="1350"/>
              <a:buNone/>
              <a:defRPr>
                <a:solidFill>
                  <a:srgbClr val="888888"/>
                </a:solidFill>
              </a:defRPr>
            </a:lvl4pPr>
            <a:lvl5pPr lvl="4" rtl="0" algn="ctr">
              <a:lnSpc>
                <a:spcPct val="90000"/>
              </a:lnSpc>
              <a:spcBef>
                <a:spcPts val="375"/>
              </a:spcBef>
              <a:spcAft>
                <a:spcPts val="0"/>
              </a:spcAft>
              <a:buClr>
                <a:srgbClr val="888888"/>
              </a:buClr>
              <a:buSzPts val="1350"/>
              <a:buNone/>
              <a:defRPr>
                <a:solidFill>
                  <a:srgbClr val="888888"/>
                </a:solidFill>
              </a:defRPr>
            </a:lvl5pPr>
            <a:lvl6pPr lvl="5" rtl="0" algn="ctr">
              <a:lnSpc>
                <a:spcPct val="90000"/>
              </a:lnSpc>
              <a:spcBef>
                <a:spcPts val="375"/>
              </a:spcBef>
              <a:spcAft>
                <a:spcPts val="0"/>
              </a:spcAft>
              <a:buClr>
                <a:srgbClr val="888888"/>
              </a:buClr>
              <a:buSzPts val="1350"/>
              <a:buNone/>
              <a:defRPr>
                <a:solidFill>
                  <a:srgbClr val="888888"/>
                </a:solidFill>
              </a:defRPr>
            </a:lvl6pPr>
            <a:lvl7pPr lvl="6" rtl="0" algn="ctr">
              <a:lnSpc>
                <a:spcPct val="90000"/>
              </a:lnSpc>
              <a:spcBef>
                <a:spcPts val="375"/>
              </a:spcBef>
              <a:spcAft>
                <a:spcPts val="0"/>
              </a:spcAft>
              <a:buClr>
                <a:srgbClr val="888888"/>
              </a:buClr>
              <a:buSzPts val="1350"/>
              <a:buNone/>
              <a:defRPr>
                <a:solidFill>
                  <a:srgbClr val="888888"/>
                </a:solidFill>
              </a:defRPr>
            </a:lvl7pPr>
            <a:lvl8pPr lvl="7" rtl="0" algn="ctr">
              <a:lnSpc>
                <a:spcPct val="90000"/>
              </a:lnSpc>
              <a:spcBef>
                <a:spcPts val="375"/>
              </a:spcBef>
              <a:spcAft>
                <a:spcPts val="0"/>
              </a:spcAft>
              <a:buClr>
                <a:srgbClr val="888888"/>
              </a:buClr>
              <a:buSzPts val="1350"/>
              <a:buNone/>
              <a:defRPr>
                <a:solidFill>
                  <a:srgbClr val="888888"/>
                </a:solidFill>
              </a:defRPr>
            </a:lvl8pPr>
            <a:lvl9pPr lvl="8" rtl="0" algn="ctr">
              <a:lnSpc>
                <a:spcPct val="90000"/>
              </a:lnSpc>
              <a:spcBef>
                <a:spcPts val="375"/>
              </a:spcBef>
              <a:spcAft>
                <a:spcPts val="0"/>
              </a:spcAft>
              <a:buClr>
                <a:srgbClr val="888888"/>
              </a:buClr>
              <a:buSzPts val="1350"/>
              <a:buNone/>
              <a:defRPr>
                <a:solidFill>
                  <a:srgbClr val="888888"/>
                </a:solidFill>
              </a:defRPr>
            </a:lvl9pPr>
          </a:lstStyle>
          <a:p/>
        </p:txBody>
      </p:sp>
      <p:cxnSp>
        <p:nvCxnSpPr>
          <p:cNvPr id="161" name="Google Shape;161;p15"/>
          <p:cNvCxnSpPr/>
          <p:nvPr/>
        </p:nvCxnSpPr>
        <p:spPr>
          <a:xfrm>
            <a:off x="746760" y="2219620"/>
            <a:ext cx="320100" cy="0"/>
          </a:xfrm>
          <a:prstGeom prst="straightConnector1">
            <a:avLst/>
          </a:prstGeom>
          <a:noFill/>
          <a:ln cap="flat" cmpd="sng" w="19050">
            <a:solidFill>
              <a:srgbClr val="FFFFFF"/>
            </a:solidFill>
            <a:prstDash val="solid"/>
            <a:round/>
            <a:headEnd len="sm" w="sm" type="none"/>
            <a:tailEnd len="sm" w="sm" type="none"/>
          </a:ln>
          <a:effectLst>
            <a:outerShdw blurRad="254000" rotWithShape="0" algn="tl">
              <a:srgbClr val="000000">
                <a:alpha val="40000"/>
              </a:srgbClr>
            </a:outerShdw>
          </a:effec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Table of Contents">
    <p:bg>
      <p:bgPr>
        <a:solidFill>
          <a:schemeClr val="lt1"/>
        </a:solidFill>
      </p:bgPr>
    </p:bg>
    <p:spTree>
      <p:nvGrpSpPr>
        <p:cNvPr id="25" name="Shape 25"/>
        <p:cNvGrpSpPr/>
        <p:nvPr/>
      </p:nvGrpSpPr>
      <p:grpSpPr>
        <a:xfrm>
          <a:off x="0" y="0"/>
          <a:ext cx="0" cy="0"/>
          <a:chOff x="0" y="0"/>
          <a:chExt cx="0" cy="0"/>
        </a:xfrm>
      </p:grpSpPr>
      <p:sp>
        <p:nvSpPr>
          <p:cNvPr id="26" name="Google Shape;26;p3"/>
          <p:cNvSpPr txBox="1"/>
          <p:nvPr>
            <p:ph type="title"/>
          </p:nvPr>
        </p:nvSpPr>
        <p:spPr>
          <a:xfrm>
            <a:off x="697333" y="634431"/>
            <a:ext cx="6431700" cy="4248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2400"/>
              <a:buFont typeface="Avenir"/>
              <a:buNone/>
              <a:defRPr b="1" sz="24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7" name="Google Shape;27;p3"/>
          <p:cNvSpPr txBox="1"/>
          <p:nvPr>
            <p:ph idx="1" type="body"/>
          </p:nvPr>
        </p:nvSpPr>
        <p:spPr>
          <a:xfrm>
            <a:off x="789275" y="1572125"/>
            <a:ext cx="6339300" cy="2714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2000"/>
              <a:buFont typeface="Arial"/>
              <a:buNone/>
              <a:defRPr b="0" sz="2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28" name="Google Shape;28;p3"/>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29" name="Google Shape;29;p3"/>
          <p:cNvCxnSpPr/>
          <p:nvPr/>
        </p:nvCxnSpPr>
        <p:spPr>
          <a:xfrm>
            <a:off x="1262716" y="1460386"/>
            <a:ext cx="0" cy="2024100"/>
          </a:xfrm>
          <a:prstGeom prst="straightConnector1">
            <a:avLst/>
          </a:prstGeom>
          <a:noFill/>
          <a:ln cap="flat" cmpd="sng" w="9525">
            <a:solidFill>
              <a:schemeClr val="lt2"/>
            </a:solidFill>
            <a:prstDash val="solid"/>
            <a:round/>
            <a:headEnd len="sm" w="sm" type="none"/>
            <a:tailEnd len="sm" w="sm" type="none"/>
          </a:ln>
        </p:spPr>
      </p:cxnSp>
      <p:cxnSp>
        <p:nvCxnSpPr>
          <p:cNvPr id="30" name="Google Shape;30;p3"/>
          <p:cNvCxnSpPr/>
          <p:nvPr/>
        </p:nvCxnSpPr>
        <p:spPr>
          <a:xfrm>
            <a:off x="696912" y="351878"/>
            <a:ext cx="7619400" cy="0"/>
          </a:xfrm>
          <a:prstGeom prst="straightConnector1">
            <a:avLst/>
          </a:prstGeom>
          <a:noFill/>
          <a:ln cap="flat" cmpd="sng" w="9525">
            <a:solidFill>
              <a:schemeClr val="lt2"/>
            </a:solidFill>
            <a:prstDash val="solid"/>
            <a:round/>
            <a:headEnd len="sm" w="sm" type="none"/>
            <a:tailEnd len="sm" w="sm" type="none"/>
          </a:ln>
        </p:spPr>
      </p:cxnSp>
      <p:cxnSp>
        <p:nvCxnSpPr>
          <p:cNvPr id="31" name="Google Shape;31;p3"/>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p:cSld name="Section Divider">
    <p:bg>
      <p:bgPr>
        <a:solidFill>
          <a:schemeClr val="lt1"/>
        </a:solidFill>
      </p:bgPr>
    </p:bg>
    <p:spTree>
      <p:nvGrpSpPr>
        <p:cNvPr id="32" name="Shape 32"/>
        <p:cNvGrpSpPr/>
        <p:nvPr/>
      </p:nvGrpSpPr>
      <p:grpSpPr>
        <a:xfrm>
          <a:off x="0" y="0"/>
          <a:ext cx="0" cy="0"/>
          <a:chOff x="0" y="0"/>
          <a:chExt cx="0" cy="0"/>
        </a:xfrm>
      </p:grpSpPr>
      <p:sp>
        <p:nvSpPr>
          <p:cNvPr id="33" name="Google Shape;33;p4"/>
          <p:cNvSpPr txBox="1"/>
          <p:nvPr>
            <p:ph type="title"/>
          </p:nvPr>
        </p:nvSpPr>
        <p:spPr>
          <a:xfrm>
            <a:off x="697333" y="1067103"/>
            <a:ext cx="6431700" cy="4800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2800"/>
              <a:buFont typeface="Avenir"/>
              <a:buNone/>
              <a:defRPr b="1" sz="2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4" name="Google Shape;34;p4"/>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35" name="Google Shape;35;p4"/>
          <p:cNvCxnSpPr/>
          <p:nvPr/>
        </p:nvCxnSpPr>
        <p:spPr>
          <a:xfrm>
            <a:off x="696912" y="351878"/>
            <a:ext cx="7619400" cy="0"/>
          </a:xfrm>
          <a:prstGeom prst="straightConnector1">
            <a:avLst/>
          </a:prstGeom>
          <a:noFill/>
          <a:ln cap="flat" cmpd="sng" w="9525">
            <a:solidFill>
              <a:schemeClr val="lt2"/>
            </a:solidFill>
            <a:prstDash val="solid"/>
            <a:round/>
            <a:headEnd len="sm" w="sm" type="none"/>
            <a:tailEnd len="sm" w="sm" type="none"/>
          </a:ln>
        </p:spPr>
      </p:cxnSp>
      <p:cxnSp>
        <p:nvCxnSpPr>
          <p:cNvPr id="36" name="Google Shape;36;p4"/>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out Our Firm ">
  <p:cSld name="About Our Firm ">
    <p:bg>
      <p:bgPr>
        <a:solidFill>
          <a:schemeClr val="lt1"/>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9" name="Google Shape;39;p5"/>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40" name="Google Shape;40;p5"/>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41" name="Google Shape;41;p5"/>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42" name="Google Shape;42;p5"/>
          <p:cNvSpPr txBox="1"/>
          <p:nvPr>
            <p:ph idx="1" type="body"/>
          </p:nvPr>
        </p:nvSpPr>
        <p:spPr>
          <a:xfrm>
            <a:off x="696912" y="987551"/>
            <a:ext cx="7619400" cy="3693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None/>
              <a:defRPr sz="1100"/>
            </a:lvl1pPr>
            <a:lvl2pPr indent="-228600" lvl="1" marL="914400" rtl="0" algn="l">
              <a:lnSpc>
                <a:spcPct val="90000"/>
              </a:lnSpc>
              <a:spcBef>
                <a:spcPts val="375"/>
              </a:spcBef>
              <a:spcAft>
                <a:spcPts val="0"/>
              </a:spcAft>
              <a:buClr>
                <a:schemeClr val="dk1"/>
              </a:buClr>
              <a:buSzPts val="1200"/>
              <a:buNone/>
              <a:defRPr sz="1200"/>
            </a:lvl2pPr>
            <a:lvl3pPr indent="-228600" lvl="2" marL="1371600" rtl="0" algn="l">
              <a:lnSpc>
                <a:spcPct val="90000"/>
              </a:lnSpc>
              <a:spcBef>
                <a:spcPts val="375"/>
              </a:spcBef>
              <a:spcAft>
                <a:spcPts val="0"/>
              </a:spcAft>
              <a:buClr>
                <a:schemeClr val="dk1"/>
              </a:buClr>
              <a:buSzPts val="1200"/>
              <a:buNone/>
              <a:defRPr sz="1200"/>
            </a:lvl3pPr>
            <a:lvl4pPr indent="-228600" lvl="3" marL="1828800" rtl="0" algn="l">
              <a:lnSpc>
                <a:spcPct val="90000"/>
              </a:lnSpc>
              <a:spcBef>
                <a:spcPts val="375"/>
              </a:spcBef>
              <a:spcAft>
                <a:spcPts val="0"/>
              </a:spcAft>
              <a:buClr>
                <a:schemeClr val="dk1"/>
              </a:buClr>
              <a:buSzPts val="1200"/>
              <a:buNone/>
              <a:defRPr sz="1200"/>
            </a:lvl4pPr>
            <a:lvl5pPr indent="-228600" lvl="4" marL="2286000" rtl="0" algn="l">
              <a:lnSpc>
                <a:spcPct val="90000"/>
              </a:lnSpc>
              <a:spcBef>
                <a:spcPts val="375"/>
              </a:spcBef>
              <a:spcAft>
                <a:spcPts val="0"/>
              </a:spcAft>
              <a:buClr>
                <a:schemeClr val="dk1"/>
              </a:buClr>
              <a:buSzPts val="1200"/>
              <a:buNone/>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About Our Firm ">
  <p:cSld name="2_About Our Firm ">
    <p:bg>
      <p:bgPr>
        <a:solidFill>
          <a:schemeClr val="lt1"/>
        </a:solidFill>
      </p:bgPr>
    </p:bg>
    <p:spTree>
      <p:nvGrpSpPr>
        <p:cNvPr id="43" name="Shape 43"/>
        <p:cNvGrpSpPr/>
        <p:nvPr/>
      </p:nvGrpSpPr>
      <p:grpSpPr>
        <a:xfrm>
          <a:off x="0" y="0"/>
          <a:ext cx="0" cy="0"/>
          <a:chOff x="0" y="0"/>
          <a:chExt cx="0" cy="0"/>
        </a:xfrm>
      </p:grpSpPr>
      <p:sp>
        <p:nvSpPr>
          <p:cNvPr id="44" name="Google Shape;44;p6"/>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45" name="Google Shape;45;p6"/>
          <p:cNvSpPr txBox="1"/>
          <p:nvPr>
            <p:ph idx="1" type="body"/>
          </p:nvPr>
        </p:nvSpPr>
        <p:spPr>
          <a:xfrm>
            <a:off x="696900" y="991404"/>
            <a:ext cx="7619400" cy="34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2"/>
              </a:buClr>
              <a:buSzPts val="1200"/>
              <a:buFont typeface="Arial"/>
              <a:buNone/>
              <a:defRPr b="1" sz="1200">
                <a:solidFill>
                  <a:schemeClr val="dk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46" name="Google Shape;46;p6"/>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47" name="Google Shape;47;p6"/>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48" name="Google Shape;48;p6"/>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49" name="Google Shape;49;p6"/>
          <p:cNvSpPr/>
          <p:nvPr>
            <p:ph idx="2" type="pic"/>
          </p:nvPr>
        </p:nvSpPr>
        <p:spPr>
          <a:xfrm>
            <a:off x="696913" y="1405023"/>
            <a:ext cx="911100" cy="760500"/>
          </a:xfrm>
          <a:prstGeom prst="rect">
            <a:avLst/>
          </a:prstGeom>
          <a:noFill/>
          <a:ln>
            <a:noFill/>
          </a:ln>
        </p:spPr>
      </p:sp>
      <p:sp>
        <p:nvSpPr>
          <p:cNvPr id="50" name="Google Shape;50;p6"/>
          <p:cNvSpPr/>
          <p:nvPr>
            <p:ph idx="3" type="pic"/>
          </p:nvPr>
        </p:nvSpPr>
        <p:spPr>
          <a:xfrm>
            <a:off x="696901" y="2252695"/>
            <a:ext cx="911100" cy="760500"/>
          </a:xfrm>
          <a:prstGeom prst="rect">
            <a:avLst/>
          </a:prstGeom>
          <a:noFill/>
          <a:ln>
            <a:noFill/>
          </a:ln>
        </p:spPr>
      </p:sp>
      <p:sp>
        <p:nvSpPr>
          <p:cNvPr id="51" name="Google Shape;51;p6"/>
          <p:cNvSpPr/>
          <p:nvPr>
            <p:ph idx="4" type="pic"/>
          </p:nvPr>
        </p:nvSpPr>
        <p:spPr>
          <a:xfrm>
            <a:off x="696900" y="3091775"/>
            <a:ext cx="911100" cy="760500"/>
          </a:xfrm>
          <a:prstGeom prst="rect">
            <a:avLst/>
          </a:prstGeom>
          <a:noFill/>
          <a:ln>
            <a:noFill/>
          </a:ln>
        </p:spPr>
      </p:sp>
      <p:sp>
        <p:nvSpPr>
          <p:cNvPr id="52" name="Google Shape;52;p6"/>
          <p:cNvSpPr/>
          <p:nvPr>
            <p:ph idx="5" type="pic"/>
          </p:nvPr>
        </p:nvSpPr>
        <p:spPr>
          <a:xfrm>
            <a:off x="696899" y="3921229"/>
            <a:ext cx="911100" cy="760500"/>
          </a:xfrm>
          <a:prstGeom prst="rect">
            <a:avLst/>
          </a:prstGeom>
          <a:noFill/>
          <a:ln>
            <a:noFill/>
          </a:ln>
        </p:spPr>
      </p:sp>
      <p:sp>
        <p:nvSpPr>
          <p:cNvPr id="53" name="Google Shape;53;p6"/>
          <p:cNvSpPr txBox="1"/>
          <p:nvPr>
            <p:ph idx="6" type="body"/>
          </p:nvPr>
        </p:nvSpPr>
        <p:spPr>
          <a:xfrm>
            <a:off x="1684675" y="1448519"/>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4" name="Google Shape;54;p6"/>
          <p:cNvSpPr txBox="1"/>
          <p:nvPr>
            <p:ph idx="7" type="body"/>
          </p:nvPr>
        </p:nvSpPr>
        <p:spPr>
          <a:xfrm>
            <a:off x="1684675" y="2284068"/>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5" name="Google Shape;55;p6"/>
          <p:cNvSpPr txBox="1"/>
          <p:nvPr>
            <p:ph idx="8" type="body"/>
          </p:nvPr>
        </p:nvSpPr>
        <p:spPr>
          <a:xfrm>
            <a:off x="1684675" y="3119617"/>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56" name="Google Shape;56;p6"/>
          <p:cNvSpPr txBox="1"/>
          <p:nvPr>
            <p:ph idx="9" type="body"/>
          </p:nvPr>
        </p:nvSpPr>
        <p:spPr>
          <a:xfrm>
            <a:off x="1684675" y="3944477"/>
            <a:ext cx="6631500" cy="755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Team">
  <p:cSld name="Our Team">
    <p:bg>
      <p:bgPr>
        <a:solidFill>
          <a:schemeClr val="lt1"/>
        </a:solidFill>
      </p:bgPr>
    </p:bg>
    <p:spTree>
      <p:nvGrpSpPr>
        <p:cNvPr id="57" name="Shape 57"/>
        <p:cNvGrpSpPr/>
        <p:nvPr/>
      </p:nvGrpSpPr>
      <p:grpSpPr>
        <a:xfrm>
          <a:off x="0" y="0"/>
          <a:ext cx="0" cy="0"/>
          <a:chOff x="0" y="0"/>
          <a:chExt cx="0" cy="0"/>
        </a:xfrm>
      </p:grpSpPr>
      <p:sp>
        <p:nvSpPr>
          <p:cNvPr id="58" name="Google Shape;58;p7"/>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9" name="Google Shape;59;p7"/>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60" name="Google Shape;60;p7"/>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61" name="Google Shape;61;p7"/>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62" name="Google Shape;62;p7"/>
          <p:cNvSpPr/>
          <p:nvPr>
            <p:ph idx="2" type="pic"/>
          </p:nvPr>
        </p:nvSpPr>
        <p:spPr>
          <a:xfrm>
            <a:off x="697345" y="930629"/>
            <a:ext cx="911100" cy="893700"/>
          </a:xfrm>
          <a:prstGeom prst="rect">
            <a:avLst/>
          </a:prstGeom>
          <a:noFill/>
          <a:ln>
            <a:noFill/>
          </a:ln>
        </p:spPr>
      </p:sp>
      <p:sp>
        <p:nvSpPr>
          <p:cNvPr id="63" name="Google Shape;63;p7"/>
          <p:cNvSpPr txBox="1"/>
          <p:nvPr>
            <p:ph idx="1" type="body"/>
          </p:nvPr>
        </p:nvSpPr>
        <p:spPr>
          <a:xfrm>
            <a:off x="1685107" y="916375"/>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4" name="Google Shape;64;p7"/>
          <p:cNvSpPr/>
          <p:nvPr>
            <p:ph idx="3" type="pic"/>
          </p:nvPr>
        </p:nvSpPr>
        <p:spPr>
          <a:xfrm>
            <a:off x="697345" y="1929730"/>
            <a:ext cx="911100" cy="895200"/>
          </a:xfrm>
          <a:prstGeom prst="rect">
            <a:avLst/>
          </a:prstGeom>
          <a:noFill/>
          <a:ln>
            <a:noFill/>
          </a:ln>
        </p:spPr>
      </p:sp>
      <p:sp>
        <p:nvSpPr>
          <p:cNvPr id="65" name="Google Shape;65;p7"/>
          <p:cNvSpPr/>
          <p:nvPr>
            <p:ph idx="4" type="pic"/>
          </p:nvPr>
        </p:nvSpPr>
        <p:spPr>
          <a:xfrm>
            <a:off x="697345" y="2930285"/>
            <a:ext cx="911100" cy="895200"/>
          </a:xfrm>
          <a:prstGeom prst="rect">
            <a:avLst/>
          </a:prstGeom>
          <a:noFill/>
          <a:ln>
            <a:noFill/>
          </a:ln>
        </p:spPr>
      </p:sp>
      <p:sp>
        <p:nvSpPr>
          <p:cNvPr id="66" name="Google Shape;66;p7"/>
          <p:cNvSpPr/>
          <p:nvPr>
            <p:ph idx="5" type="pic"/>
          </p:nvPr>
        </p:nvSpPr>
        <p:spPr>
          <a:xfrm>
            <a:off x="696912" y="3930841"/>
            <a:ext cx="911100" cy="895200"/>
          </a:xfrm>
          <a:prstGeom prst="rect">
            <a:avLst/>
          </a:prstGeom>
          <a:noFill/>
          <a:ln>
            <a:noFill/>
          </a:ln>
        </p:spPr>
      </p:sp>
      <p:sp>
        <p:nvSpPr>
          <p:cNvPr id="67" name="Google Shape;67;p7"/>
          <p:cNvSpPr txBox="1"/>
          <p:nvPr>
            <p:ph idx="6" type="body"/>
          </p:nvPr>
        </p:nvSpPr>
        <p:spPr>
          <a:xfrm>
            <a:off x="1685107" y="1108015"/>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8" name="Google Shape;68;p7"/>
          <p:cNvSpPr txBox="1"/>
          <p:nvPr>
            <p:ph idx="7" type="body"/>
          </p:nvPr>
        </p:nvSpPr>
        <p:spPr>
          <a:xfrm>
            <a:off x="1685107" y="1923393"/>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9" name="Google Shape;69;p7"/>
          <p:cNvSpPr txBox="1"/>
          <p:nvPr>
            <p:ph idx="8" type="body"/>
          </p:nvPr>
        </p:nvSpPr>
        <p:spPr>
          <a:xfrm>
            <a:off x="1685107" y="2124658"/>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0" name="Google Shape;70;p7"/>
          <p:cNvSpPr txBox="1"/>
          <p:nvPr>
            <p:ph idx="9" type="body"/>
          </p:nvPr>
        </p:nvSpPr>
        <p:spPr>
          <a:xfrm>
            <a:off x="1685107" y="2930285"/>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1" name="Google Shape;71;p7"/>
          <p:cNvSpPr txBox="1"/>
          <p:nvPr>
            <p:ph idx="13" type="body"/>
          </p:nvPr>
        </p:nvSpPr>
        <p:spPr>
          <a:xfrm>
            <a:off x="1685107" y="3131550"/>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2" name="Google Shape;72;p7"/>
          <p:cNvSpPr txBox="1"/>
          <p:nvPr>
            <p:ph idx="14" type="body"/>
          </p:nvPr>
        </p:nvSpPr>
        <p:spPr>
          <a:xfrm>
            <a:off x="1685107" y="3931092"/>
            <a:ext cx="6631200" cy="2172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Font typeface="Arial"/>
              <a:buNone/>
              <a:defRPr b="1" i="0" sz="11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 name="Google Shape;73;p7"/>
          <p:cNvSpPr txBox="1"/>
          <p:nvPr>
            <p:ph idx="15" type="body"/>
          </p:nvPr>
        </p:nvSpPr>
        <p:spPr>
          <a:xfrm>
            <a:off x="1685107" y="4122732"/>
            <a:ext cx="6631200" cy="648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100"/>
              <a:buFont typeface="Arial"/>
              <a:buNone/>
              <a:defRPr b="0" i="0" sz="11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st Performance">
  <p:cSld name="Past Performance">
    <p:bg>
      <p:bgPr>
        <a:solidFill>
          <a:schemeClr val="lt1"/>
        </a:solidFill>
      </p:bgPr>
    </p:bg>
    <p:spTree>
      <p:nvGrpSpPr>
        <p:cNvPr id="74" name="Shape 74"/>
        <p:cNvGrpSpPr/>
        <p:nvPr/>
      </p:nvGrpSpPr>
      <p:grpSpPr>
        <a:xfrm>
          <a:off x="0" y="0"/>
          <a:ext cx="0" cy="0"/>
          <a:chOff x="0" y="0"/>
          <a:chExt cx="0" cy="0"/>
        </a:xfrm>
      </p:grpSpPr>
      <p:sp>
        <p:nvSpPr>
          <p:cNvPr id="75" name="Google Shape;75;p8"/>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lt2"/>
              </a:buClr>
              <a:buSzPts val="1800"/>
              <a:buFont typeface="Avenir"/>
              <a:buNone/>
              <a:defRPr b="1" sz="1800">
                <a:solidFill>
                  <a:schemeClr val="lt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6" name="Google Shape;76;p8"/>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77" name="Google Shape;77;p8"/>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78" name="Google Shape;78;p8"/>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sp>
        <p:nvSpPr>
          <p:cNvPr id="79" name="Google Shape;79;p8"/>
          <p:cNvSpPr txBox="1"/>
          <p:nvPr>
            <p:ph idx="1" type="body"/>
          </p:nvPr>
        </p:nvSpPr>
        <p:spPr>
          <a:xfrm>
            <a:off x="3149864" y="993375"/>
            <a:ext cx="5166300" cy="2088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00"/>
              <a:buFont typeface="Arial"/>
              <a:buNone/>
              <a:defRPr b="1" i="0" sz="1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0" name="Google Shape;80;p8"/>
          <p:cNvSpPr txBox="1"/>
          <p:nvPr>
            <p:ph idx="2" type="body"/>
          </p:nvPr>
        </p:nvSpPr>
        <p:spPr>
          <a:xfrm>
            <a:off x="696911" y="1534293"/>
            <a:ext cx="2340900" cy="10875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0"/>
              </a:spcBef>
              <a:spcAft>
                <a:spcPts val="0"/>
              </a:spcAft>
              <a:buClr>
                <a:schemeClr val="dk1"/>
              </a:buClr>
              <a:buSzPts val="900"/>
              <a:buFont typeface="Arial"/>
              <a:buNone/>
              <a:defRPr b="0" i="0" sz="9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1" name="Google Shape;81;p8"/>
          <p:cNvSpPr txBox="1"/>
          <p:nvPr>
            <p:ph idx="3" type="body"/>
          </p:nvPr>
        </p:nvSpPr>
        <p:spPr>
          <a:xfrm>
            <a:off x="696911" y="979443"/>
            <a:ext cx="2340900" cy="627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0"/>
              </a:spcBef>
              <a:spcAft>
                <a:spcPts val="0"/>
              </a:spcAft>
              <a:buClr>
                <a:schemeClr val="dk2"/>
              </a:buClr>
              <a:buSzPts val="1050"/>
              <a:buNone/>
              <a:defRPr b="1" sz="1050">
                <a:solidFill>
                  <a:schemeClr val="dk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 name="Google Shape;82;p8"/>
          <p:cNvSpPr txBox="1"/>
          <p:nvPr>
            <p:ph idx="4" type="body"/>
          </p:nvPr>
        </p:nvSpPr>
        <p:spPr>
          <a:xfrm>
            <a:off x="3149865" y="1202076"/>
            <a:ext cx="5166300" cy="1080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900"/>
              <a:buNone/>
              <a:defRPr sz="900"/>
            </a:lvl1pPr>
            <a:lvl2pPr indent="-228600" lvl="1" marL="914400" rtl="0" algn="l">
              <a:lnSpc>
                <a:spcPct val="90000"/>
              </a:lnSpc>
              <a:spcBef>
                <a:spcPts val="375"/>
              </a:spcBef>
              <a:spcAft>
                <a:spcPts val="0"/>
              </a:spcAft>
              <a:buClr>
                <a:schemeClr val="dk1"/>
              </a:buClr>
              <a:buSzPts val="900"/>
              <a:buNone/>
              <a:defRPr sz="900"/>
            </a:lvl2pPr>
            <a:lvl3pPr indent="-228600" lvl="2" marL="1371600" rtl="0" algn="l">
              <a:lnSpc>
                <a:spcPct val="90000"/>
              </a:lnSpc>
              <a:spcBef>
                <a:spcPts val="375"/>
              </a:spcBef>
              <a:spcAft>
                <a:spcPts val="0"/>
              </a:spcAft>
              <a:buClr>
                <a:schemeClr val="dk1"/>
              </a:buClr>
              <a:buSzPts val="900"/>
              <a:buNone/>
              <a:defRPr sz="900"/>
            </a:lvl3pPr>
            <a:lvl4pPr indent="-228600" lvl="3" marL="1828800" rtl="0" algn="l">
              <a:lnSpc>
                <a:spcPct val="90000"/>
              </a:lnSpc>
              <a:spcBef>
                <a:spcPts val="375"/>
              </a:spcBef>
              <a:spcAft>
                <a:spcPts val="0"/>
              </a:spcAft>
              <a:buClr>
                <a:schemeClr val="dk1"/>
              </a:buClr>
              <a:buSzPts val="900"/>
              <a:buNone/>
              <a:defRPr sz="900"/>
            </a:lvl4pPr>
            <a:lvl5pPr indent="-228600" lvl="4" marL="2286000" rtl="0" algn="l">
              <a:lnSpc>
                <a:spcPct val="90000"/>
              </a:lnSpc>
              <a:spcBef>
                <a:spcPts val="375"/>
              </a:spcBef>
              <a:spcAft>
                <a:spcPts val="0"/>
              </a:spcAft>
              <a:buClr>
                <a:schemeClr val="dk1"/>
              </a:buClr>
              <a:buSzPts val="900"/>
              <a:buNone/>
              <a:defRPr sz="9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3" name="Google Shape;83;p8"/>
          <p:cNvSpPr txBox="1"/>
          <p:nvPr>
            <p:ph idx="5" type="body"/>
          </p:nvPr>
        </p:nvSpPr>
        <p:spPr>
          <a:xfrm>
            <a:off x="3149864" y="2760090"/>
            <a:ext cx="5166300" cy="2088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00"/>
              <a:buFont typeface="Arial"/>
              <a:buNone/>
              <a:defRPr b="1" i="0" sz="100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4" name="Google Shape;84;p8"/>
          <p:cNvSpPr txBox="1"/>
          <p:nvPr>
            <p:ph idx="6" type="body"/>
          </p:nvPr>
        </p:nvSpPr>
        <p:spPr>
          <a:xfrm>
            <a:off x="696911" y="3301008"/>
            <a:ext cx="2340900" cy="10875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0"/>
              </a:spcBef>
              <a:spcAft>
                <a:spcPts val="0"/>
              </a:spcAft>
              <a:buClr>
                <a:schemeClr val="dk1"/>
              </a:buClr>
              <a:buSzPts val="900"/>
              <a:buFont typeface="Arial"/>
              <a:buNone/>
              <a:defRPr b="0" i="0" sz="900">
                <a:solidFill>
                  <a:schemeClr val="dk1"/>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5" name="Google Shape;85;p8"/>
          <p:cNvSpPr txBox="1"/>
          <p:nvPr>
            <p:ph idx="7" type="body"/>
          </p:nvPr>
        </p:nvSpPr>
        <p:spPr>
          <a:xfrm>
            <a:off x="696911" y="2746158"/>
            <a:ext cx="2340900" cy="627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0"/>
              </a:spcBef>
              <a:spcAft>
                <a:spcPts val="0"/>
              </a:spcAft>
              <a:buClr>
                <a:schemeClr val="dk2"/>
              </a:buClr>
              <a:buSzPts val="1050"/>
              <a:buNone/>
              <a:defRPr b="1" sz="1050">
                <a:solidFill>
                  <a:schemeClr val="dk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6" name="Google Shape;86;p8"/>
          <p:cNvSpPr txBox="1"/>
          <p:nvPr>
            <p:ph idx="8" type="body"/>
          </p:nvPr>
        </p:nvSpPr>
        <p:spPr>
          <a:xfrm>
            <a:off x="3149865" y="2968791"/>
            <a:ext cx="5166300" cy="1080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900"/>
              <a:buNone/>
              <a:defRPr sz="900"/>
            </a:lvl1pPr>
            <a:lvl2pPr indent="-228600" lvl="1" marL="914400" rtl="0" algn="l">
              <a:lnSpc>
                <a:spcPct val="90000"/>
              </a:lnSpc>
              <a:spcBef>
                <a:spcPts val="375"/>
              </a:spcBef>
              <a:spcAft>
                <a:spcPts val="0"/>
              </a:spcAft>
              <a:buClr>
                <a:schemeClr val="dk1"/>
              </a:buClr>
              <a:buSzPts val="900"/>
              <a:buNone/>
              <a:defRPr sz="900"/>
            </a:lvl2pPr>
            <a:lvl3pPr indent="-228600" lvl="2" marL="1371600" rtl="0" algn="l">
              <a:lnSpc>
                <a:spcPct val="90000"/>
              </a:lnSpc>
              <a:spcBef>
                <a:spcPts val="375"/>
              </a:spcBef>
              <a:spcAft>
                <a:spcPts val="0"/>
              </a:spcAft>
              <a:buClr>
                <a:schemeClr val="dk1"/>
              </a:buClr>
              <a:buSzPts val="900"/>
              <a:buNone/>
              <a:defRPr sz="900"/>
            </a:lvl3pPr>
            <a:lvl4pPr indent="-228600" lvl="3" marL="1828800" rtl="0" algn="l">
              <a:lnSpc>
                <a:spcPct val="90000"/>
              </a:lnSpc>
              <a:spcBef>
                <a:spcPts val="375"/>
              </a:spcBef>
              <a:spcAft>
                <a:spcPts val="0"/>
              </a:spcAft>
              <a:buClr>
                <a:schemeClr val="dk1"/>
              </a:buClr>
              <a:buSzPts val="900"/>
              <a:buNone/>
              <a:defRPr sz="900"/>
            </a:lvl4pPr>
            <a:lvl5pPr indent="-228600" lvl="4" marL="2286000" rtl="0" algn="l">
              <a:lnSpc>
                <a:spcPct val="90000"/>
              </a:lnSpc>
              <a:spcBef>
                <a:spcPts val="375"/>
              </a:spcBef>
              <a:spcAft>
                <a:spcPts val="0"/>
              </a:spcAft>
              <a:buClr>
                <a:schemeClr val="dk1"/>
              </a:buClr>
              <a:buSzPts val="900"/>
              <a:buNone/>
              <a:defRPr sz="9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V">
  <p:cSld name="CV">
    <p:bg>
      <p:bgPr>
        <a:solidFill>
          <a:schemeClr val="lt1"/>
        </a:solidFill>
      </p:bgPr>
    </p:bg>
    <p:spTree>
      <p:nvGrpSpPr>
        <p:cNvPr id="87" name="Shape 87"/>
        <p:cNvGrpSpPr/>
        <p:nvPr/>
      </p:nvGrpSpPr>
      <p:grpSpPr>
        <a:xfrm>
          <a:off x="0" y="0"/>
          <a:ext cx="0" cy="0"/>
          <a:chOff x="0" y="0"/>
          <a:chExt cx="0" cy="0"/>
        </a:xfrm>
      </p:grpSpPr>
      <p:sp>
        <p:nvSpPr>
          <p:cNvPr id="88" name="Google Shape;88;p9"/>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dk2"/>
              </a:buClr>
              <a:buSzPts val="1800"/>
              <a:buFont typeface="Avenir"/>
              <a:buNone/>
              <a:defRPr b="1" sz="1800">
                <a:solidFill>
                  <a:schemeClr val="dk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9"/>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90" name="Google Shape;90;p9"/>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91" name="Google Shape;91;p9"/>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cxnSp>
        <p:nvCxnSpPr>
          <p:cNvPr id="92" name="Google Shape;92;p9"/>
          <p:cNvCxnSpPr/>
          <p:nvPr/>
        </p:nvCxnSpPr>
        <p:spPr>
          <a:xfrm>
            <a:off x="2520016" y="991404"/>
            <a:ext cx="0" cy="3853200"/>
          </a:xfrm>
          <a:prstGeom prst="straightConnector1">
            <a:avLst/>
          </a:prstGeom>
          <a:noFill/>
          <a:ln cap="flat" cmpd="sng" w="9525">
            <a:solidFill>
              <a:schemeClr val="lt2"/>
            </a:solidFill>
            <a:prstDash val="solid"/>
            <a:round/>
            <a:headEnd len="sm" w="sm" type="none"/>
            <a:tailEnd len="sm" w="sm" type="none"/>
          </a:ln>
        </p:spPr>
      </p:cxnSp>
      <p:sp>
        <p:nvSpPr>
          <p:cNvPr id="93" name="Google Shape;93;p9"/>
          <p:cNvSpPr txBox="1"/>
          <p:nvPr>
            <p:ph idx="1" type="body"/>
          </p:nvPr>
        </p:nvSpPr>
        <p:spPr>
          <a:xfrm>
            <a:off x="2704282" y="934255"/>
            <a:ext cx="5611800" cy="1917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Font typeface="Arial"/>
              <a:buNone/>
              <a:defRPr b="1" i="0" sz="105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4" name="Google Shape;94;p9"/>
          <p:cNvSpPr txBox="1"/>
          <p:nvPr>
            <p:ph idx="2" type="body"/>
          </p:nvPr>
        </p:nvSpPr>
        <p:spPr>
          <a:xfrm>
            <a:off x="2704282" y="2634637"/>
            <a:ext cx="5611800" cy="19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Font typeface="Arial"/>
              <a:buNone/>
              <a:defRPr b="1" i="0" sz="1050">
                <a:solidFill>
                  <a:schemeClr val="lt2"/>
                </a:solidFill>
              </a:defRPr>
            </a:lvl1pPr>
            <a:lvl2pPr indent="-355600" lvl="1" marL="914400" rtl="0" algn="l">
              <a:lnSpc>
                <a:spcPct val="90000"/>
              </a:lnSpc>
              <a:spcBef>
                <a:spcPts val="375"/>
              </a:spcBef>
              <a:spcAft>
                <a:spcPts val="0"/>
              </a:spcAft>
              <a:buClr>
                <a:schemeClr val="lt1"/>
              </a:buClr>
              <a:buSzPts val="2000"/>
              <a:buFont typeface="Arial"/>
              <a:buAutoNum type="arabicPeriod"/>
              <a:defRPr sz="2000">
                <a:solidFill>
                  <a:schemeClr val="lt1"/>
                </a:solidFill>
              </a:defRPr>
            </a:lvl2pPr>
            <a:lvl3pPr indent="-330200" lvl="2" marL="1371600" rtl="0" algn="l">
              <a:lnSpc>
                <a:spcPct val="90000"/>
              </a:lnSpc>
              <a:spcBef>
                <a:spcPts val="375"/>
              </a:spcBef>
              <a:spcAft>
                <a:spcPts val="0"/>
              </a:spcAft>
              <a:buClr>
                <a:schemeClr val="lt1"/>
              </a:buClr>
              <a:buSzPts val="1600"/>
              <a:buFont typeface="Arial"/>
              <a:buAutoNum type="arabicPeriod"/>
              <a:defRPr sz="1600">
                <a:solidFill>
                  <a:schemeClr val="lt1"/>
                </a:solidFill>
              </a:defRPr>
            </a:lvl3pPr>
            <a:lvl4pPr indent="-317500" lvl="3" marL="1828800" rtl="0" algn="l">
              <a:lnSpc>
                <a:spcPct val="90000"/>
              </a:lnSpc>
              <a:spcBef>
                <a:spcPts val="375"/>
              </a:spcBef>
              <a:spcAft>
                <a:spcPts val="0"/>
              </a:spcAft>
              <a:buClr>
                <a:schemeClr val="lt1"/>
              </a:buClr>
              <a:buSzPts val="1400"/>
              <a:buFont typeface="Arial"/>
              <a:buAutoNum type="arabicPeriod"/>
              <a:defRPr sz="1400">
                <a:solidFill>
                  <a:schemeClr val="lt1"/>
                </a:solidFill>
              </a:defRPr>
            </a:lvl4pPr>
            <a:lvl5pPr indent="-317500" lvl="4" marL="2286000" rtl="0" algn="l">
              <a:lnSpc>
                <a:spcPct val="90000"/>
              </a:lnSpc>
              <a:spcBef>
                <a:spcPts val="375"/>
              </a:spcBef>
              <a:spcAft>
                <a:spcPts val="0"/>
              </a:spcAft>
              <a:buClr>
                <a:schemeClr val="lt1"/>
              </a:buClr>
              <a:buSzPts val="1400"/>
              <a:buFont typeface="Arial"/>
              <a:buAutoNum type="arabicPeriod"/>
              <a:defRPr sz="140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5" name="Google Shape;95;p9"/>
          <p:cNvSpPr txBox="1"/>
          <p:nvPr>
            <p:ph idx="3" type="body"/>
          </p:nvPr>
        </p:nvSpPr>
        <p:spPr>
          <a:xfrm>
            <a:off x="696913" y="94456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100"/>
              <a:buNone/>
              <a:defRPr i="1" sz="11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6" name="Google Shape;96;p9"/>
          <p:cNvSpPr txBox="1"/>
          <p:nvPr>
            <p:ph idx="4" type="body"/>
          </p:nvPr>
        </p:nvSpPr>
        <p:spPr>
          <a:xfrm>
            <a:off x="695922" y="1492597"/>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7" name="Google Shape;97;p9"/>
          <p:cNvSpPr txBox="1"/>
          <p:nvPr>
            <p:ph idx="5" type="body"/>
          </p:nvPr>
        </p:nvSpPr>
        <p:spPr>
          <a:xfrm>
            <a:off x="695922" y="1685577"/>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8" name="Google Shape;98;p9"/>
          <p:cNvSpPr txBox="1"/>
          <p:nvPr>
            <p:ph idx="6" type="body"/>
          </p:nvPr>
        </p:nvSpPr>
        <p:spPr>
          <a:xfrm>
            <a:off x="695922" y="2102595"/>
            <a:ext cx="1731900" cy="34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9" name="Google Shape;99;p9"/>
          <p:cNvSpPr txBox="1"/>
          <p:nvPr>
            <p:ph idx="7" type="body"/>
          </p:nvPr>
        </p:nvSpPr>
        <p:spPr>
          <a:xfrm>
            <a:off x="695922" y="240324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0" name="Google Shape;100;p9"/>
          <p:cNvSpPr txBox="1"/>
          <p:nvPr>
            <p:ph idx="8" type="body"/>
          </p:nvPr>
        </p:nvSpPr>
        <p:spPr>
          <a:xfrm>
            <a:off x="695922" y="2923174"/>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1" name="Google Shape;101;p9"/>
          <p:cNvSpPr txBox="1"/>
          <p:nvPr>
            <p:ph idx="9" type="body"/>
          </p:nvPr>
        </p:nvSpPr>
        <p:spPr>
          <a:xfrm>
            <a:off x="695922" y="3099998"/>
            <a:ext cx="1731900" cy="34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2" name="Google Shape;102;p9"/>
          <p:cNvSpPr txBox="1"/>
          <p:nvPr>
            <p:ph idx="13" type="body"/>
          </p:nvPr>
        </p:nvSpPr>
        <p:spPr>
          <a:xfrm>
            <a:off x="695922" y="3591163"/>
            <a:ext cx="1731900" cy="341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900"/>
              <a:buNone/>
              <a:defRPr b="1"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3" name="Google Shape;103;p9"/>
          <p:cNvSpPr txBox="1"/>
          <p:nvPr>
            <p:ph idx="14" type="body"/>
          </p:nvPr>
        </p:nvSpPr>
        <p:spPr>
          <a:xfrm>
            <a:off x="695922" y="3920387"/>
            <a:ext cx="1731900" cy="341400"/>
          </a:xfrm>
          <a:prstGeom prst="rect">
            <a:avLst/>
          </a:prstGeom>
          <a:noFill/>
          <a:ln>
            <a:noFill/>
          </a:ln>
        </p:spPr>
        <p:txBody>
          <a:bodyPr anchorCtr="0" anchor="t" bIns="45700" lIns="91425" spcFirstLastPara="1" rIns="91425" wrap="square" tIns="45700">
            <a:normAutofit/>
          </a:bodyPr>
          <a:lstStyle>
            <a:lvl1pPr indent="-285750" lvl="0" marL="457200" rtl="0" algn="l">
              <a:lnSpc>
                <a:spcPct val="90000"/>
              </a:lnSpc>
              <a:spcBef>
                <a:spcPts val="750"/>
              </a:spcBef>
              <a:spcAft>
                <a:spcPts val="0"/>
              </a:spcAft>
              <a:buClr>
                <a:srgbClr val="7F7F7F"/>
              </a:buClr>
              <a:buSzPts val="900"/>
              <a:buFont typeface="Arial"/>
              <a:buChar char="•"/>
              <a:defRPr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4" name="Google Shape;104;p9"/>
          <p:cNvSpPr txBox="1"/>
          <p:nvPr>
            <p:ph idx="15" type="body"/>
          </p:nvPr>
        </p:nvSpPr>
        <p:spPr>
          <a:xfrm>
            <a:off x="2704281" y="1143000"/>
            <a:ext cx="5612700" cy="97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000"/>
              <a:buNone/>
              <a:defRPr sz="1000"/>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05" name="Google Shape;105;p9"/>
          <p:cNvSpPr txBox="1"/>
          <p:nvPr>
            <p:ph idx="16" type="body"/>
          </p:nvPr>
        </p:nvSpPr>
        <p:spPr>
          <a:xfrm>
            <a:off x="2703576" y="2848369"/>
            <a:ext cx="5612700" cy="971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000"/>
              <a:buNone/>
              <a:defRPr sz="1000"/>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V">
  <p:cSld name="2_CV">
    <p:bg>
      <p:bgPr>
        <a:solidFill>
          <a:schemeClr val="lt1"/>
        </a:solidFill>
      </p:bgPr>
    </p:bg>
    <p:spTree>
      <p:nvGrpSpPr>
        <p:cNvPr id="106" name="Shape 106"/>
        <p:cNvGrpSpPr/>
        <p:nvPr/>
      </p:nvGrpSpPr>
      <p:grpSpPr>
        <a:xfrm>
          <a:off x="0" y="0"/>
          <a:ext cx="0" cy="0"/>
          <a:chOff x="0" y="0"/>
          <a:chExt cx="0" cy="0"/>
        </a:xfrm>
      </p:grpSpPr>
      <p:sp>
        <p:nvSpPr>
          <p:cNvPr id="107" name="Google Shape;107;p10"/>
          <p:cNvSpPr txBox="1"/>
          <p:nvPr>
            <p:ph type="title"/>
          </p:nvPr>
        </p:nvSpPr>
        <p:spPr>
          <a:xfrm>
            <a:off x="697333" y="422217"/>
            <a:ext cx="6431700" cy="341700"/>
          </a:xfrm>
          <a:prstGeom prst="rect">
            <a:avLst/>
          </a:prstGeom>
          <a:noFill/>
          <a:ln>
            <a:noFill/>
          </a:ln>
        </p:spPr>
        <p:txBody>
          <a:bodyPr anchorCtr="0" anchor="t" bIns="45700" lIns="91425" spcFirstLastPara="1" rIns="91425" wrap="square" tIns="45700">
            <a:spAutoFit/>
          </a:bodyPr>
          <a:lstStyle>
            <a:lvl1pPr lvl="0" rtl="0" algn="l">
              <a:lnSpc>
                <a:spcPct val="90000"/>
              </a:lnSpc>
              <a:spcBef>
                <a:spcPts val="0"/>
              </a:spcBef>
              <a:spcAft>
                <a:spcPts val="0"/>
              </a:spcAft>
              <a:buClr>
                <a:schemeClr val="dk2"/>
              </a:buClr>
              <a:buSzPts val="1800"/>
              <a:buFont typeface="Avenir"/>
              <a:buNone/>
              <a:defRPr b="1" sz="1800">
                <a:solidFill>
                  <a:schemeClr val="dk2"/>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8" name="Google Shape;108;p10"/>
          <p:cNvSpPr txBox="1"/>
          <p:nvPr>
            <p:ph idx="12" type="sldNum"/>
          </p:nvPr>
        </p:nvSpPr>
        <p:spPr>
          <a:xfrm>
            <a:off x="6829425" y="4844639"/>
            <a:ext cx="2133600" cy="1860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b="0" i="0" sz="900" u="none" cap="none" strike="noStrike">
                <a:solidFill>
                  <a:schemeClr val="dk2"/>
                </a:solidFill>
                <a:latin typeface="Avenir"/>
                <a:ea typeface="Avenir"/>
                <a:cs typeface="Avenir"/>
                <a:sym typeface="Avenir"/>
              </a:defRPr>
            </a:lvl1pPr>
            <a:lvl2pPr indent="0" lvl="1" marL="0" rtl="0" algn="r">
              <a:spcBef>
                <a:spcPts val="0"/>
              </a:spcBef>
              <a:buNone/>
              <a:defRPr b="0" i="0" sz="900" u="none" cap="none" strike="noStrike">
                <a:solidFill>
                  <a:schemeClr val="dk2"/>
                </a:solidFill>
                <a:latin typeface="Avenir"/>
                <a:ea typeface="Avenir"/>
                <a:cs typeface="Avenir"/>
                <a:sym typeface="Avenir"/>
              </a:defRPr>
            </a:lvl2pPr>
            <a:lvl3pPr indent="0" lvl="2" marL="0" rtl="0" algn="r">
              <a:spcBef>
                <a:spcPts val="0"/>
              </a:spcBef>
              <a:buNone/>
              <a:defRPr b="0" i="0" sz="900" u="none" cap="none" strike="noStrike">
                <a:solidFill>
                  <a:schemeClr val="dk2"/>
                </a:solidFill>
                <a:latin typeface="Avenir"/>
                <a:ea typeface="Avenir"/>
                <a:cs typeface="Avenir"/>
                <a:sym typeface="Avenir"/>
              </a:defRPr>
            </a:lvl3pPr>
            <a:lvl4pPr indent="0" lvl="3" marL="0" rtl="0" algn="r">
              <a:spcBef>
                <a:spcPts val="0"/>
              </a:spcBef>
              <a:buNone/>
              <a:defRPr b="0" i="0" sz="900" u="none" cap="none" strike="noStrike">
                <a:solidFill>
                  <a:schemeClr val="dk2"/>
                </a:solidFill>
                <a:latin typeface="Avenir"/>
                <a:ea typeface="Avenir"/>
                <a:cs typeface="Avenir"/>
                <a:sym typeface="Avenir"/>
              </a:defRPr>
            </a:lvl4pPr>
            <a:lvl5pPr indent="0" lvl="4" marL="0" rtl="0" algn="r">
              <a:spcBef>
                <a:spcPts val="0"/>
              </a:spcBef>
              <a:buNone/>
              <a:defRPr b="0" i="0" sz="900" u="none" cap="none" strike="noStrike">
                <a:solidFill>
                  <a:schemeClr val="dk2"/>
                </a:solidFill>
                <a:latin typeface="Avenir"/>
                <a:ea typeface="Avenir"/>
                <a:cs typeface="Avenir"/>
                <a:sym typeface="Avenir"/>
              </a:defRPr>
            </a:lvl5pPr>
            <a:lvl6pPr indent="0" lvl="5" marL="0" rtl="0" algn="r">
              <a:spcBef>
                <a:spcPts val="0"/>
              </a:spcBef>
              <a:buNone/>
              <a:defRPr b="0" i="0" sz="900" u="none" cap="none" strike="noStrike">
                <a:solidFill>
                  <a:schemeClr val="dk2"/>
                </a:solidFill>
                <a:latin typeface="Avenir"/>
                <a:ea typeface="Avenir"/>
                <a:cs typeface="Avenir"/>
                <a:sym typeface="Avenir"/>
              </a:defRPr>
            </a:lvl6pPr>
            <a:lvl7pPr indent="0" lvl="6" marL="0" rtl="0" algn="r">
              <a:spcBef>
                <a:spcPts val="0"/>
              </a:spcBef>
              <a:buNone/>
              <a:defRPr b="0" i="0" sz="900" u="none" cap="none" strike="noStrike">
                <a:solidFill>
                  <a:schemeClr val="dk2"/>
                </a:solidFill>
                <a:latin typeface="Avenir"/>
                <a:ea typeface="Avenir"/>
                <a:cs typeface="Avenir"/>
                <a:sym typeface="Avenir"/>
              </a:defRPr>
            </a:lvl7pPr>
            <a:lvl8pPr indent="0" lvl="7" marL="0" rtl="0" algn="r">
              <a:spcBef>
                <a:spcPts val="0"/>
              </a:spcBef>
              <a:buNone/>
              <a:defRPr b="0" i="0" sz="900" u="none" cap="none" strike="noStrike">
                <a:solidFill>
                  <a:schemeClr val="dk2"/>
                </a:solidFill>
                <a:latin typeface="Avenir"/>
                <a:ea typeface="Avenir"/>
                <a:cs typeface="Avenir"/>
                <a:sym typeface="Avenir"/>
              </a:defRPr>
            </a:lvl8pPr>
            <a:lvl9pPr indent="0" lvl="8" marL="0" rtl="0" algn="r">
              <a:spcBef>
                <a:spcPts val="0"/>
              </a:spcBef>
              <a:buNone/>
              <a:defRPr b="0" i="0" sz="900" u="none" cap="none" strike="noStrike">
                <a:solidFill>
                  <a:schemeClr val="dk2"/>
                </a:solidFill>
                <a:latin typeface="Avenir"/>
                <a:ea typeface="Avenir"/>
                <a:cs typeface="Avenir"/>
                <a:sym typeface="Avenir"/>
              </a:defRPr>
            </a:lvl9pPr>
          </a:lstStyle>
          <a:p>
            <a:pPr indent="0" lvl="0" marL="0" rtl="0" algn="r">
              <a:spcBef>
                <a:spcPts val="0"/>
              </a:spcBef>
              <a:spcAft>
                <a:spcPts val="0"/>
              </a:spcAft>
              <a:buNone/>
            </a:pPr>
            <a:r>
              <a:rPr lang="en-US"/>
              <a:t>   </a:t>
            </a:r>
            <a:r>
              <a:rPr lang="en-US">
                <a:solidFill>
                  <a:schemeClr val="lt2"/>
                </a:solidFill>
              </a:rPr>
              <a:t>SIA EOI </a:t>
            </a:r>
            <a:r>
              <a:rPr lang="en-US">
                <a:solidFill>
                  <a:schemeClr val="lt2"/>
                </a:solidFill>
              </a:rPr>
              <a:t>#1280895</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cxnSp>
        <p:nvCxnSpPr>
          <p:cNvPr id="109" name="Google Shape;109;p10"/>
          <p:cNvCxnSpPr/>
          <p:nvPr/>
        </p:nvCxnSpPr>
        <p:spPr>
          <a:xfrm>
            <a:off x="696912" y="833146"/>
            <a:ext cx="7619400" cy="0"/>
          </a:xfrm>
          <a:prstGeom prst="straightConnector1">
            <a:avLst/>
          </a:prstGeom>
          <a:noFill/>
          <a:ln cap="flat" cmpd="sng" w="9525">
            <a:solidFill>
              <a:schemeClr val="lt2"/>
            </a:solidFill>
            <a:prstDash val="solid"/>
            <a:round/>
            <a:headEnd len="sm" w="sm" type="none"/>
            <a:tailEnd len="sm" w="sm" type="none"/>
          </a:ln>
        </p:spPr>
      </p:cxnSp>
      <p:cxnSp>
        <p:nvCxnSpPr>
          <p:cNvPr id="110" name="Google Shape;110;p10"/>
          <p:cNvCxnSpPr/>
          <p:nvPr/>
        </p:nvCxnSpPr>
        <p:spPr>
          <a:xfrm>
            <a:off x="696912" y="4931900"/>
            <a:ext cx="6849300" cy="0"/>
          </a:xfrm>
          <a:prstGeom prst="straightConnector1">
            <a:avLst/>
          </a:prstGeom>
          <a:noFill/>
          <a:ln cap="flat" cmpd="sng" w="9525">
            <a:solidFill>
              <a:schemeClr val="lt2"/>
            </a:solidFill>
            <a:prstDash val="solid"/>
            <a:round/>
            <a:headEnd len="sm" w="sm" type="none"/>
            <a:tailEnd len="sm" w="sm" type="none"/>
          </a:ln>
        </p:spPr>
      </p:cxnSp>
      <p:cxnSp>
        <p:nvCxnSpPr>
          <p:cNvPr id="111" name="Google Shape;111;p10"/>
          <p:cNvCxnSpPr/>
          <p:nvPr/>
        </p:nvCxnSpPr>
        <p:spPr>
          <a:xfrm>
            <a:off x="4572000" y="950047"/>
            <a:ext cx="0" cy="3853200"/>
          </a:xfrm>
          <a:prstGeom prst="straightConnector1">
            <a:avLst/>
          </a:prstGeom>
          <a:noFill/>
          <a:ln cap="flat" cmpd="sng" w="9525">
            <a:solidFill>
              <a:schemeClr val="lt2"/>
            </a:solidFill>
            <a:prstDash val="solid"/>
            <a:round/>
            <a:headEnd len="sm" w="sm" type="none"/>
            <a:tailEnd len="sm" w="sm" type="none"/>
          </a:ln>
        </p:spPr>
      </p:cxnSp>
      <p:sp>
        <p:nvSpPr>
          <p:cNvPr id="112" name="Google Shape;112;p10"/>
          <p:cNvSpPr txBox="1"/>
          <p:nvPr>
            <p:ph idx="1" type="body"/>
          </p:nvPr>
        </p:nvSpPr>
        <p:spPr>
          <a:xfrm>
            <a:off x="695921" y="996313"/>
            <a:ext cx="2161500" cy="1875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3" name="Google Shape;113;p10"/>
          <p:cNvSpPr txBox="1"/>
          <p:nvPr>
            <p:ph idx="2" type="body"/>
          </p:nvPr>
        </p:nvSpPr>
        <p:spPr>
          <a:xfrm>
            <a:off x="695920" y="1189090"/>
            <a:ext cx="3752100" cy="2244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rgbClr val="7F7F7F"/>
              </a:buClr>
              <a:buSzPts val="1050"/>
              <a:buNone/>
              <a:defRPr b="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4" name="Google Shape;114;p10"/>
          <p:cNvSpPr txBox="1"/>
          <p:nvPr>
            <p:ph idx="3" type="body"/>
          </p:nvPr>
        </p:nvSpPr>
        <p:spPr>
          <a:xfrm>
            <a:off x="695920" y="2051022"/>
            <a:ext cx="3752400" cy="2432400"/>
          </a:xfrm>
          <a:prstGeom prst="rect">
            <a:avLst/>
          </a:prstGeom>
          <a:noFill/>
          <a:ln>
            <a:noFill/>
          </a:ln>
        </p:spPr>
        <p:txBody>
          <a:bodyPr anchorCtr="0" anchor="t" bIns="45700" lIns="91425" spcFirstLastPara="1" rIns="91425" wrap="square" tIns="45700">
            <a:normAutofit/>
          </a:bodyPr>
          <a:lstStyle>
            <a:lvl1pPr indent="-295275" lvl="0" marL="457200" rtl="0" algn="l">
              <a:lnSpc>
                <a:spcPct val="90000"/>
              </a:lnSpc>
              <a:spcBef>
                <a:spcPts val="750"/>
              </a:spcBef>
              <a:spcAft>
                <a:spcPts val="0"/>
              </a:spcAft>
              <a:buClr>
                <a:schemeClr val="dk1"/>
              </a:buClr>
              <a:buSzPts val="1050"/>
              <a:buFont typeface="Arial"/>
              <a:buChar char="•"/>
              <a:defRPr sz="1050">
                <a:solidFill>
                  <a:schemeClr val="dk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5" name="Google Shape;115;p10"/>
          <p:cNvSpPr txBox="1"/>
          <p:nvPr>
            <p:ph idx="4" type="body"/>
          </p:nvPr>
        </p:nvSpPr>
        <p:spPr>
          <a:xfrm>
            <a:off x="695921" y="1379684"/>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900"/>
              <a:buNone/>
              <a:defRPr sz="90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6" name="Google Shape;116;p10"/>
          <p:cNvSpPr txBox="1"/>
          <p:nvPr>
            <p:ph idx="5" type="body"/>
          </p:nvPr>
        </p:nvSpPr>
        <p:spPr>
          <a:xfrm>
            <a:off x="695921" y="1578759"/>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7" name="Google Shape;117;p10"/>
          <p:cNvSpPr txBox="1"/>
          <p:nvPr>
            <p:ph idx="6" type="body"/>
          </p:nvPr>
        </p:nvSpPr>
        <p:spPr>
          <a:xfrm>
            <a:off x="2427883" y="1578759"/>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8" name="Google Shape;118;p10"/>
          <p:cNvSpPr txBox="1"/>
          <p:nvPr>
            <p:ph idx="7" type="body"/>
          </p:nvPr>
        </p:nvSpPr>
        <p:spPr>
          <a:xfrm>
            <a:off x="4695828" y="978902"/>
            <a:ext cx="2161500" cy="1875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750"/>
              </a:spcBef>
              <a:spcAft>
                <a:spcPts val="0"/>
              </a:spcAft>
              <a:buClr>
                <a:schemeClr val="lt2"/>
              </a:buClr>
              <a:buSzPts val="1050"/>
              <a:buNone/>
              <a:defRPr b="1"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19" name="Google Shape;119;p10"/>
          <p:cNvSpPr txBox="1"/>
          <p:nvPr>
            <p:ph idx="8" type="body"/>
          </p:nvPr>
        </p:nvSpPr>
        <p:spPr>
          <a:xfrm>
            <a:off x="4695827" y="1171678"/>
            <a:ext cx="3752100" cy="241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b="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0" name="Google Shape;120;p10"/>
          <p:cNvSpPr txBox="1"/>
          <p:nvPr>
            <p:ph idx="9" type="body"/>
          </p:nvPr>
        </p:nvSpPr>
        <p:spPr>
          <a:xfrm>
            <a:off x="4695827" y="2033611"/>
            <a:ext cx="3752400" cy="2432400"/>
          </a:xfrm>
          <a:prstGeom prst="rect">
            <a:avLst/>
          </a:prstGeom>
          <a:noFill/>
          <a:ln>
            <a:noFill/>
          </a:ln>
        </p:spPr>
        <p:txBody>
          <a:bodyPr anchorCtr="0" anchor="t" bIns="45700" lIns="91425" spcFirstLastPara="1" rIns="91425" wrap="square" tIns="45700">
            <a:normAutofit/>
          </a:bodyPr>
          <a:lstStyle>
            <a:lvl1pPr indent="-295275" lvl="0" marL="457200" rtl="0" algn="l">
              <a:lnSpc>
                <a:spcPct val="90000"/>
              </a:lnSpc>
              <a:spcBef>
                <a:spcPts val="750"/>
              </a:spcBef>
              <a:spcAft>
                <a:spcPts val="0"/>
              </a:spcAft>
              <a:buClr>
                <a:schemeClr val="dk1"/>
              </a:buClr>
              <a:buSzPts val="1050"/>
              <a:buFont typeface="Arial"/>
              <a:buChar char="•"/>
              <a:defRPr sz="1050">
                <a:solidFill>
                  <a:schemeClr val="dk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1" name="Google Shape;121;p10"/>
          <p:cNvSpPr txBox="1"/>
          <p:nvPr>
            <p:ph idx="13" type="body"/>
          </p:nvPr>
        </p:nvSpPr>
        <p:spPr>
          <a:xfrm>
            <a:off x="4695828" y="1362273"/>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2"/>
              </a:buClr>
              <a:buSzPts val="1050"/>
              <a:buNone/>
              <a:defRPr sz="1050">
                <a:solidFill>
                  <a:schemeClr val="lt2"/>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2" name="Google Shape;122;p10"/>
          <p:cNvSpPr txBox="1"/>
          <p:nvPr>
            <p:ph idx="14" type="body"/>
          </p:nvPr>
        </p:nvSpPr>
        <p:spPr>
          <a:xfrm>
            <a:off x="4695828" y="1561348"/>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900"/>
              <a:buNone/>
              <a:defRPr i="1" sz="90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3" name="Google Shape;123;p10"/>
          <p:cNvSpPr txBox="1"/>
          <p:nvPr>
            <p:ph idx="15" type="body"/>
          </p:nvPr>
        </p:nvSpPr>
        <p:spPr>
          <a:xfrm>
            <a:off x="6427790" y="1561348"/>
            <a:ext cx="1731900" cy="2526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7F7F7F"/>
              </a:buClr>
              <a:buSzPts val="1050"/>
              <a:buNone/>
              <a:defRPr i="1" sz="1050">
                <a:solidFill>
                  <a:srgbClr val="7F7F7F"/>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628650" y="276042"/>
            <a:ext cx="7886700" cy="6501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2"/>
              </a:buClr>
              <a:buSzPts val="2800"/>
              <a:buFont typeface="Avenir"/>
              <a:buNone/>
              <a:defRPr b="0" i="0" sz="2800" u="none" cap="none" strike="noStrike">
                <a:solidFill>
                  <a:schemeClr val="dk2"/>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11" name="Google Shape;11;p1"/>
          <p:cNvSpPr txBox="1"/>
          <p:nvPr>
            <p:ph idx="1" type="body"/>
          </p:nvPr>
        </p:nvSpPr>
        <p:spPr>
          <a:xfrm>
            <a:off x="628650" y="1137139"/>
            <a:ext cx="7886700" cy="3532800"/>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Avenir"/>
                <a:ea typeface="Avenir"/>
                <a:cs typeface="Avenir"/>
                <a:sym typeface="Avenir"/>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venir"/>
                <a:ea typeface="Avenir"/>
                <a:cs typeface="Avenir"/>
                <a:sym typeface="Avenir"/>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venir"/>
                <a:ea typeface="Avenir"/>
                <a:cs typeface="Avenir"/>
                <a:sym typeface="Avenir"/>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venir"/>
                <a:ea typeface="Avenir"/>
                <a:cs typeface="Avenir"/>
                <a:sym typeface="Avenir"/>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venir"/>
                <a:ea typeface="Avenir"/>
                <a:cs typeface="Avenir"/>
                <a:sym typeface="Avenir"/>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628650" y="4805519"/>
            <a:ext cx="2057400" cy="2760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7F7F7F"/>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3028950" y="4805519"/>
            <a:ext cx="3086100" cy="276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900" u="none" cap="none" strike="noStrike">
                <a:solidFill>
                  <a:srgbClr val="7F7F7F"/>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6457950" y="4805519"/>
            <a:ext cx="2057400" cy="2760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7F7F7F"/>
                </a:solidFill>
                <a:latin typeface="Avenir"/>
                <a:ea typeface="Avenir"/>
                <a:cs typeface="Avenir"/>
                <a:sym typeface="Avenir"/>
              </a:defRPr>
            </a:lvl1pPr>
            <a:lvl2pPr indent="0" lvl="1" marL="0" marR="0" rtl="0" algn="r">
              <a:spcBef>
                <a:spcPts val="0"/>
              </a:spcBef>
              <a:buNone/>
              <a:defRPr b="0" i="0" sz="900" u="none" cap="none" strike="noStrike">
                <a:solidFill>
                  <a:srgbClr val="7F7F7F"/>
                </a:solidFill>
                <a:latin typeface="Avenir"/>
                <a:ea typeface="Avenir"/>
                <a:cs typeface="Avenir"/>
                <a:sym typeface="Avenir"/>
              </a:defRPr>
            </a:lvl2pPr>
            <a:lvl3pPr indent="0" lvl="2" marL="0" marR="0" rtl="0" algn="r">
              <a:spcBef>
                <a:spcPts val="0"/>
              </a:spcBef>
              <a:buNone/>
              <a:defRPr b="0" i="0" sz="900" u="none" cap="none" strike="noStrike">
                <a:solidFill>
                  <a:srgbClr val="7F7F7F"/>
                </a:solidFill>
                <a:latin typeface="Avenir"/>
                <a:ea typeface="Avenir"/>
                <a:cs typeface="Avenir"/>
                <a:sym typeface="Avenir"/>
              </a:defRPr>
            </a:lvl3pPr>
            <a:lvl4pPr indent="0" lvl="3" marL="0" marR="0" rtl="0" algn="r">
              <a:spcBef>
                <a:spcPts val="0"/>
              </a:spcBef>
              <a:buNone/>
              <a:defRPr b="0" i="0" sz="900" u="none" cap="none" strike="noStrike">
                <a:solidFill>
                  <a:srgbClr val="7F7F7F"/>
                </a:solidFill>
                <a:latin typeface="Avenir"/>
                <a:ea typeface="Avenir"/>
                <a:cs typeface="Avenir"/>
                <a:sym typeface="Avenir"/>
              </a:defRPr>
            </a:lvl4pPr>
            <a:lvl5pPr indent="0" lvl="4" marL="0" marR="0" rtl="0" algn="r">
              <a:spcBef>
                <a:spcPts val="0"/>
              </a:spcBef>
              <a:buNone/>
              <a:defRPr b="0" i="0" sz="900" u="none" cap="none" strike="noStrike">
                <a:solidFill>
                  <a:srgbClr val="7F7F7F"/>
                </a:solidFill>
                <a:latin typeface="Avenir"/>
                <a:ea typeface="Avenir"/>
                <a:cs typeface="Avenir"/>
                <a:sym typeface="Avenir"/>
              </a:defRPr>
            </a:lvl5pPr>
            <a:lvl6pPr indent="0" lvl="5" marL="0" marR="0" rtl="0" algn="r">
              <a:spcBef>
                <a:spcPts val="0"/>
              </a:spcBef>
              <a:buNone/>
              <a:defRPr b="0" i="0" sz="900" u="none" cap="none" strike="noStrike">
                <a:solidFill>
                  <a:srgbClr val="7F7F7F"/>
                </a:solidFill>
                <a:latin typeface="Avenir"/>
                <a:ea typeface="Avenir"/>
                <a:cs typeface="Avenir"/>
                <a:sym typeface="Avenir"/>
              </a:defRPr>
            </a:lvl6pPr>
            <a:lvl7pPr indent="0" lvl="6" marL="0" marR="0" rtl="0" algn="r">
              <a:spcBef>
                <a:spcPts val="0"/>
              </a:spcBef>
              <a:buNone/>
              <a:defRPr b="0" i="0" sz="900" u="none" cap="none" strike="noStrike">
                <a:solidFill>
                  <a:srgbClr val="7F7F7F"/>
                </a:solidFill>
                <a:latin typeface="Avenir"/>
                <a:ea typeface="Avenir"/>
                <a:cs typeface="Avenir"/>
                <a:sym typeface="Avenir"/>
              </a:defRPr>
            </a:lvl7pPr>
            <a:lvl8pPr indent="0" lvl="7" marL="0" marR="0" rtl="0" algn="r">
              <a:spcBef>
                <a:spcPts val="0"/>
              </a:spcBef>
              <a:buNone/>
              <a:defRPr b="0" i="0" sz="900" u="none" cap="none" strike="noStrike">
                <a:solidFill>
                  <a:srgbClr val="7F7F7F"/>
                </a:solidFill>
                <a:latin typeface="Avenir"/>
                <a:ea typeface="Avenir"/>
                <a:cs typeface="Avenir"/>
                <a:sym typeface="Avenir"/>
              </a:defRPr>
            </a:lvl8pPr>
            <a:lvl9pPr indent="0" lvl="8" marL="0" marR="0" rtl="0" algn="r">
              <a:spcBef>
                <a:spcPts val="0"/>
              </a:spcBef>
              <a:buNone/>
              <a:defRPr b="0" i="0" sz="900" u="none" cap="none" strike="noStrike">
                <a:solidFill>
                  <a:srgbClr val="7F7F7F"/>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hyperlink" Target="https://www.siaedge.com/show-me-the-mobile-money"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docs.google.com/spreadsheets/d/1UZLw2EVLmMRriJjgfffMxuP2kkyyPAf9wddaOGkM6EQ/edit#gid=530595586"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hyperlink" Target="https://www.fsdafrica.org/wp-content/uploads/2022/02/Nigeria-Digitisation-of-Cash-Transfers-SUMMARY-REPORT_10.pdf" TargetMode="External"/><Relationship Id="rId4" Type="http://schemas.openxmlformats.org/officeDocument/2006/relationships/hyperlink" Target="https://www.fsdafrica.org/wp-content/uploads/2022/02/Nigeria-Digitisation-of-Cash-Transfers-ROADMAP.pdf" TargetMode="External"/><Relationship Id="rId5"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11.png"/><Relationship Id="rId6"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1" Type="http://schemas.openxmlformats.org/officeDocument/2006/relationships/image" Target="../media/image26.png"/><Relationship Id="rId10" Type="http://schemas.openxmlformats.org/officeDocument/2006/relationships/image" Target="../media/image25.png"/><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8.png"/><Relationship Id="rId9" Type="http://schemas.openxmlformats.org/officeDocument/2006/relationships/image" Target="../media/image22.png"/><Relationship Id="rId5" Type="http://schemas.openxmlformats.org/officeDocument/2006/relationships/image" Target="../media/image19.png"/><Relationship Id="rId6" Type="http://schemas.openxmlformats.org/officeDocument/2006/relationships/image" Target="../media/image12.png"/><Relationship Id="rId7" Type="http://schemas.openxmlformats.org/officeDocument/2006/relationships/image" Target="../media/image23.png"/><Relationship Id="rId8"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6"/>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168" name="Google Shape;168;p16"/>
          <p:cNvPicPr preferRelativeResize="0"/>
          <p:nvPr/>
        </p:nvPicPr>
        <p:blipFill>
          <a:blip r:embed="rId3">
            <a:alphaModFix/>
          </a:blip>
          <a:stretch>
            <a:fillRect/>
          </a:stretch>
        </p:blipFill>
        <p:spPr>
          <a:xfrm>
            <a:off x="0" y="-109375"/>
            <a:ext cx="9285151" cy="6193125"/>
          </a:xfrm>
          <a:prstGeom prst="rect">
            <a:avLst/>
          </a:prstGeom>
          <a:noFill/>
          <a:ln>
            <a:noFill/>
          </a:ln>
        </p:spPr>
      </p:pic>
      <p:sp>
        <p:nvSpPr>
          <p:cNvPr id="169" name="Google Shape;169;p16"/>
          <p:cNvSpPr txBox="1"/>
          <p:nvPr/>
        </p:nvSpPr>
        <p:spPr>
          <a:xfrm>
            <a:off x="0" y="2233000"/>
            <a:ext cx="5896500" cy="1246800"/>
          </a:xfrm>
          <a:prstGeom prst="rect">
            <a:avLst/>
          </a:prstGeom>
          <a:solidFill>
            <a:srgbClr val="0C343D"/>
          </a:solid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US" sz="2300">
                <a:solidFill>
                  <a:schemeClr val="lt1"/>
                </a:solidFill>
                <a:latin typeface="Avenir"/>
                <a:ea typeface="Avenir"/>
                <a:cs typeface="Avenir"/>
                <a:sym typeface="Avenir"/>
              </a:rPr>
              <a:t>Recipient Segmentation to assess DFS Readiness and Building DFS Capacity  </a:t>
            </a:r>
            <a:endParaRPr b="1" sz="2300">
              <a:solidFill>
                <a:schemeClr val="lt1"/>
              </a:solidFill>
              <a:latin typeface="Avenir"/>
              <a:ea typeface="Avenir"/>
              <a:cs typeface="Avenir"/>
              <a:sym typeface="Avenir"/>
            </a:endParaRPr>
          </a:p>
          <a:p>
            <a:pPr indent="0" lvl="0" marL="0" rtl="0" algn="l">
              <a:spcBef>
                <a:spcPts val="0"/>
              </a:spcBef>
              <a:spcAft>
                <a:spcPts val="0"/>
              </a:spcAft>
              <a:buNone/>
            </a:pPr>
            <a:r>
              <a:rPr b="1" lang="en-US" sz="2300">
                <a:solidFill>
                  <a:schemeClr val="lt1"/>
                </a:solidFill>
                <a:latin typeface="Avenir"/>
                <a:ea typeface="Avenir"/>
                <a:cs typeface="Avenir"/>
                <a:sym typeface="Avenir"/>
              </a:rPr>
              <a:t> - Concept Note</a:t>
            </a:r>
            <a:endParaRPr b="1" sz="1700">
              <a:solidFill>
                <a:schemeClr val="lt1"/>
              </a:solidFill>
              <a:latin typeface="Avenir"/>
              <a:ea typeface="Avenir"/>
              <a:cs typeface="Avenir"/>
              <a:sym typeface="Aveni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25"/>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4: </a:t>
            </a:r>
            <a:r>
              <a:rPr lang="en-US"/>
              <a:t> Pilot Implementation</a:t>
            </a:r>
            <a:endParaRPr/>
          </a:p>
        </p:txBody>
      </p:sp>
      <p:sp>
        <p:nvSpPr>
          <p:cNvPr id="281" name="Google Shape;281;p25"/>
          <p:cNvSpPr txBox="1"/>
          <p:nvPr/>
        </p:nvSpPr>
        <p:spPr>
          <a:xfrm>
            <a:off x="416988" y="1413825"/>
            <a:ext cx="3905700" cy="1103400"/>
          </a:xfrm>
          <a:prstGeom prst="rect">
            <a:avLst/>
          </a:prstGeom>
          <a:solidFill>
            <a:schemeClr val="lt2"/>
          </a:solidFill>
          <a:ln>
            <a:noFill/>
          </a:ln>
        </p:spPr>
        <p:txBody>
          <a:bodyPr anchorCtr="0" anchor="t" bIns="91425" lIns="91425" spcFirstLastPara="1" rIns="91425" wrap="square" tIns="91425">
            <a:spAutoFit/>
          </a:bodyPr>
          <a:lstStyle/>
          <a:p>
            <a:pPr indent="-311150" lvl="0" marL="457200" rtl="0" algn="l">
              <a:lnSpc>
                <a:spcPct val="107916"/>
              </a:lnSpc>
              <a:spcBef>
                <a:spcPts val="0"/>
              </a:spcBef>
              <a:spcAft>
                <a:spcPts val="0"/>
              </a:spcAft>
              <a:buClr>
                <a:schemeClr val="lt1"/>
              </a:buClr>
              <a:buSzPts val="1300"/>
              <a:buFont typeface="Avenir"/>
              <a:buAutoNum type="arabicPeriod"/>
            </a:pPr>
            <a:r>
              <a:rPr b="1" i="1" lang="en-US" sz="1300">
                <a:solidFill>
                  <a:schemeClr val="lt1"/>
                </a:solidFill>
                <a:latin typeface="Avenir"/>
                <a:ea typeface="Avenir"/>
                <a:cs typeface="Avenir"/>
                <a:sym typeface="Avenir"/>
              </a:rPr>
              <a:t>Account Opening &amp; Registration</a:t>
            </a:r>
            <a:endParaRPr b="1" i="1" sz="1300">
              <a:solidFill>
                <a:schemeClr val="lt1"/>
              </a:solidFill>
              <a:latin typeface="Avenir"/>
              <a:ea typeface="Avenir"/>
              <a:cs typeface="Avenir"/>
              <a:sym typeface="Avenir"/>
            </a:endParaRPr>
          </a:p>
          <a:p>
            <a:pPr indent="0" lvl="0" marL="0" rtl="0" algn="l">
              <a:spcBef>
                <a:spcPts val="800"/>
              </a:spcBef>
              <a:spcAft>
                <a:spcPts val="300"/>
              </a:spcAft>
              <a:buNone/>
            </a:pPr>
            <a:r>
              <a:rPr lang="en-US" sz="1300">
                <a:solidFill>
                  <a:schemeClr val="lt1"/>
                </a:solidFill>
                <a:latin typeface="Avenir"/>
                <a:ea typeface="Avenir"/>
                <a:cs typeface="Avenir"/>
                <a:sym typeface="Avenir"/>
              </a:rPr>
              <a:t>The first part of pilot implementation will include registering recipients that do not yet have accounts with the selected DFS provider. </a:t>
            </a:r>
            <a:endParaRPr sz="1500">
              <a:solidFill>
                <a:schemeClr val="lt1"/>
              </a:solidFill>
            </a:endParaRPr>
          </a:p>
        </p:txBody>
      </p:sp>
      <p:sp>
        <p:nvSpPr>
          <p:cNvPr id="282" name="Google Shape;282;p25"/>
          <p:cNvSpPr txBox="1"/>
          <p:nvPr/>
        </p:nvSpPr>
        <p:spPr>
          <a:xfrm>
            <a:off x="4593263" y="1413823"/>
            <a:ext cx="4012800" cy="2458200"/>
          </a:xfrm>
          <a:prstGeom prst="rect">
            <a:avLst/>
          </a:prstGeom>
          <a:solidFill>
            <a:schemeClr val="dk2"/>
          </a:solid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i="1" lang="en-US" sz="1300">
                <a:solidFill>
                  <a:schemeClr val="lt1"/>
                </a:solidFill>
                <a:latin typeface="Avenir"/>
                <a:ea typeface="Avenir"/>
                <a:cs typeface="Avenir"/>
                <a:sym typeface="Avenir"/>
              </a:rPr>
              <a:t>2. Digital Financial Literacy Training</a:t>
            </a:r>
            <a:endParaRPr b="1" i="1" sz="1300">
              <a:solidFill>
                <a:schemeClr val="lt1"/>
              </a:solidFill>
              <a:latin typeface="Avenir"/>
              <a:ea typeface="Avenir"/>
              <a:cs typeface="Avenir"/>
              <a:sym typeface="Avenir"/>
            </a:endParaRPr>
          </a:p>
          <a:p>
            <a:pPr indent="0" lvl="0" marL="0" rtl="0" algn="l">
              <a:spcBef>
                <a:spcPts val="800"/>
              </a:spcBef>
              <a:spcAft>
                <a:spcPts val="0"/>
              </a:spcAft>
              <a:buNone/>
            </a:pPr>
            <a:r>
              <a:rPr lang="en-US" sz="1300">
                <a:solidFill>
                  <a:schemeClr val="lt1"/>
                </a:solidFill>
                <a:latin typeface="Avenir"/>
                <a:ea typeface="Avenir"/>
                <a:cs typeface="Avenir"/>
                <a:sym typeface="Avenir"/>
              </a:rPr>
              <a:t>A customized digital financial literacy curriculum will be developed according to the DFS wallet and the local context. SIA designed an open-sourced women-centered digital financial literacy campaign called </a:t>
            </a:r>
            <a:r>
              <a:rPr lang="en-US" sz="1300" u="sng">
                <a:solidFill>
                  <a:schemeClr val="lt1"/>
                </a:solidFill>
                <a:latin typeface="Avenir"/>
                <a:ea typeface="Avenir"/>
                <a:cs typeface="Avenir"/>
                <a:sym typeface="Avenir"/>
                <a:hlinkClick r:id="rId3">
                  <a:extLst>
                    <a:ext uri="{A12FA001-AC4F-418D-AE19-62706E023703}">
                      <ahyp:hlinkClr val="tx"/>
                    </a:ext>
                  </a:extLst>
                </a:hlinkClick>
              </a:rPr>
              <a:t>Hey Sister! Show me the Mobile Money</a:t>
            </a:r>
            <a:r>
              <a:rPr lang="en-US" sz="1300">
                <a:solidFill>
                  <a:schemeClr val="lt1"/>
                </a:solidFill>
                <a:latin typeface="Avenir"/>
                <a:ea typeface="Avenir"/>
                <a:cs typeface="Avenir"/>
                <a:sym typeface="Avenir"/>
              </a:rPr>
              <a:t>, from which elements can be incorporated and adapted to meet the humanitarian and PSP wallet context. </a:t>
            </a:r>
            <a:endParaRPr sz="1300">
              <a:solidFill>
                <a:schemeClr val="lt1"/>
              </a:solidFill>
              <a:latin typeface="Avenir"/>
              <a:ea typeface="Avenir"/>
              <a:cs typeface="Avenir"/>
              <a:sym typeface="Avenir"/>
            </a:endParaRPr>
          </a:p>
          <a:p>
            <a:pPr indent="0" lvl="0" marL="0" rtl="0" algn="l">
              <a:spcBef>
                <a:spcPts val="600"/>
              </a:spcBef>
              <a:spcAft>
                <a:spcPts val="0"/>
              </a:spcAft>
              <a:buNone/>
            </a:pPr>
            <a:r>
              <a:t/>
            </a:r>
            <a:endParaRPr sz="1300">
              <a:solidFill>
                <a:schemeClr val="lt1"/>
              </a:solidFill>
              <a:latin typeface="Avenir"/>
              <a:ea typeface="Avenir"/>
              <a:cs typeface="Avenir"/>
              <a:sym typeface="Avenir"/>
            </a:endParaRPr>
          </a:p>
          <a:p>
            <a:pPr indent="0" lvl="0" marL="0" rtl="0" algn="l">
              <a:spcBef>
                <a:spcPts val="600"/>
              </a:spcBef>
              <a:spcAft>
                <a:spcPts val="600"/>
              </a:spcAft>
              <a:buClr>
                <a:schemeClr val="dk1"/>
              </a:buClr>
              <a:buSzPts val="1100"/>
              <a:buFont typeface="Arial"/>
              <a:buNone/>
            </a:pPr>
            <a:r>
              <a:t/>
            </a:r>
            <a:endParaRPr sz="1300">
              <a:solidFill>
                <a:schemeClr val="lt1"/>
              </a:solidFill>
              <a:latin typeface="Avenir"/>
              <a:ea typeface="Avenir"/>
              <a:cs typeface="Avenir"/>
              <a:sym typeface="Avenir"/>
            </a:endParaRPr>
          </a:p>
        </p:txBody>
      </p:sp>
      <p:sp>
        <p:nvSpPr>
          <p:cNvPr id="283" name="Google Shape;283;p25"/>
          <p:cNvSpPr txBox="1"/>
          <p:nvPr/>
        </p:nvSpPr>
        <p:spPr>
          <a:xfrm>
            <a:off x="416988" y="2737675"/>
            <a:ext cx="3905700" cy="1180500"/>
          </a:xfrm>
          <a:prstGeom prst="rect">
            <a:avLst/>
          </a:prstGeom>
          <a:solidFill>
            <a:schemeClr val="lt2"/>
          </a:solidFill>
          <a:ln cap="flat" cmpd="sng" w="9525">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7916"/>
              </a:lnSpc>
              <a:spcBef>
                <a:spcPts val="0"/>
              </a:spcBef>
              <a:spcAft>
                <a:spcPts val="0"/>
              </a:spcAft>
              <a:buClr>
                <a:schemeClr val="dk1"/>
              </a:buClr>
              <a:buSzPts val="1100"/>
              <a:buFont typeface="Arial"/>
              <a:buNone/>
            </a:pPr>
            <a:r>
              <a:rPr b="1" i="1" lang="en-US" sz="1300">
                <a:solidFill>
                  <a:schemeClr val="lt1"/>
                </a:solidFill>
                <a:latin typeface="Avenir"/>
                <a:ea typeface="Avenir"/>
                <a:cs typeface="Avenir"/>
                <a:sym typeface="Avenir"/>
              </a:rPr>
              <a:t>3. Issue Digital Payments</a:t>
            </a:r>
            <a:endParaRPr b="1" i="1" sz="1300">
              <a:solidFill>
                <a:schemeClr val="lt1"/>
              </a:solidFill>
              <a:latin typeface="Avenir"/>
              <a:ea typeface="Avenir"/>
              <a:cs typeface="Avenir"/>
              <a:sym typeface="Avenir"/>
            </a:endParaRPr>
          </a:p>
          <a:p>
            <a:pPr indent="0" lvl="0" marL="0" rtl="0" algn="l">
              <a:spcBef>
                <a:spcPts val="800"/>
              </a:spcBef>
              <a:spcAft>
                <a:spcPts val="0"/>
              </a:spcAft>
              <a:buNone/>
            </a:pPr>
            <a:r>
              <a:rPr lang="en-US" sz="1300">
                <a:solidFill>
                  <a:schemeClr val="lt1"/>
                </a:solidFill>
                <a:latin typeface="Avenir"/>
                <a:ea typeface="Avenir"/>
                <a:cs typeface="Avenir"/>
                <a:sym typeface="Avenir"/>
              </a:rPr>
              <a:t>The pilot should cover at least 3 transaction periods.</a:t>
            </a:r>
            <a:endParaRPr sz="1300">
              <a:solidFill>
                <a:schemeClr val="lt1"/>
              </a:solidFill>
              <a:latin typeface="Avenir"/>
              <a:ea typeface="Avenir"/>
              <a:cs typeface="Avenir"/>
              <a:sym typeface="Avenir"/>
            </a:endParaRPr>
          </a:p>
          <a:p>
            <a:pPr indent="0" lvl="0" marL="0" rtl="0" algn="l">
              <a:spcBef>
                <a:spcPts val="600"/>
              </a:spcBef>
              <a:spcAft>
                <a:spcPts val="600"/>
              </a:spcAft>
              <a:buClr>
                <a:schemeClr val="dk1"/>
              </a:buClr>
              <a:buSzPts val="1100"/>
              <a:buFont typeface="Arial"/>
              <a:buNone/>
            </a:pPr>
            <a:r>
              <a:t/>
            </a:r>
            <a:endParaRPr sz="1300">
              <a:solidFill>
                <a:schemeClr val="lt1"/>
              </a:solidFill>
              <a:latin typeface="Avenir"/>
              <a:ea typeface="Avenir"/>
              <a:cs typeface="Avenir"/>
              <a:sym typeface="Avenir"/>
            </a:endParaRPr>
          </a:p>
        </p:txBody>
      </p:sp>
      <p:sp>
        <p:nvSpPr>
          <p:cNvPr id="284" name="Google Shape;284;p25"/>
          <p:cNvSpPr txBox="1"/>
          <p:nvPr>
            <p:ph idx="12" type="sldNum"/>
          </p:nvPr>
        </p:nvSpPr>
        <p:spPr>
          <a:xfrm>
            <a:off x="73699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Humanitarian</a:t>
            </a:r>
            <a:r>
              <a:rPr lang="en-US"/>
              <a:t>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6"/>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Workplan</a:t>
            </a:r>
            <a:endParaRPr/>
          </a:p>
        </p:txBody>
      </p:sp>
      <p:sp>
        <p:nvSpPr>
          <p:cNvPr id="291" name="Google Shape;291;p26"/>
          <p:cNvSpPr txBox="1"/>
          <p:nvPr/>
        </p:nvSpPr>
        <p:spPr>
          <a:xfrm>
            <a:off x="588575" y="1037050"/>
            <a:ext cx="7845900" cy="959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US" sz="2100">
                <a:solidFill>
                  <a:schemeClr val="dk1"/>
                </a:solidFill>
                <a:latin typeface="Avenir"/>
                <a:ea typeface="Avenir"/>
                <a:cs typeface="Avenir"/>
                <a:sym typeface="Avenir"/>
              </a:rPr>
              <a:t>Link to </a:t>
            </a:r>
            <a:r>
              <a:rPr lang="en-US" sz="2100" u="sng">
                <a:solidFill>
                  <a:schemeClr val="hlink"/>
                </a:solidFill>
                <a:latin typeface="Avenir"/>
                <a:ea typeface="Avenir"/>
                <a:cs typeface="Avenir"/>
                <a:sym typeface="Avenir"/>
                <a:hlinkClick r:id="rId3"/>
              </a:rPr>
              <a:t>Workplan </a:t>
            </a:r>
            <a:endParaRPr sz="2100">
              <a:solidFill>
                <a:schemeClr val="dk1"/>
              </a:solidFill>
              <a:latin typeface="Avenir"/>
              <a:ea typeface="Avenir"/>
              <a:cs typeface="Avenir"/>
              <a:sym typeface="Avenir"/>
            </a:endParaRPr>
          </a:p>
          <a:p>
            <a:pPr indent="0" lvl="0" marL="0" rtl="0" algn="l">
              <a:lnSpc>
                <a:spcPct val="107916"/>
              </a:lnSpc>
              <a:spcBef>
                <a:spcPts val="800"/>
              </a:spcBef>
              <a:spcAft>
                <a:spcPts val="800"/>
              </a:spcAft>
              <a:buNone/>
            </a:pPr>
            <a:r>
              <a:t/>
            </a:r>
            <a:endParaRPr sz="2100">
              <a:solidFill>
                <a:schemeClr val="dk1"/>
              </a:solidFill>
              <a:latin typeface="Avenir"/>
              <a:ea typeface="Avenir"/>
              <a:cs typeface="Avenir"/>
              <a:sym typeface="Avenir"/>
            </a:endParaRPr>
          </a:p>
        </p:txBody>
      </p:sp>
      <p:sp>
        <p:nvSpPr>
          <p:cNvPr id="292" name="Google Shape;292;p26"/>
          <p:cNvSpPr txBox="1"/>
          <p:nvPr>
            <p:ph idx="12" type="sldNum"/>
          </p:nvPr>
        </p:nvSpPr>
        <p:spPr>
          <a:xfrm>
            <a:off x="73699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Humanitarian</a:t>
            </a:r>
            <a:r>
              <a:rPr lang="en-US"/>
              <a:t>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27"/>
          <p:cNvSpPr txBox="1"/>
          <p:nvPr>
            <p:ph idx="12" type="sldNum"/>
          </p:nvPr>
        </p:nvSpPr>
        <p:spPr>
          <a:xfrm>
            <a:off x="75223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299" name="Google Shape;299;p27"/>
          <p:cNvPicPr preferRelativeResize="0"/>
          <p:nvPr/>
        </p:nvPicPr>
        <p:blipFill>
          <a:blip r:embed="rId3">
            <a:alphaModFix/>
          </a:blip>
          <a:stretch>
            <a:fillRect/>
          </a:stretch>
        </p:blipFill>
        <p:spPr>
          <a:xfrm>
            <a:off x="0" y="-165850"/>
            <a:ext cx="9285151" cy="6193125"/>
          </a:xfrm>
          <a:prstGeom prst="rect">
            <a:avLst/>
          </a:prstGeom>
          <a:noFill/>
          <a:ln>
            <a:noFill/>
          </a:ln>
        </p:spPr>
      </p:pic>
      <p:sp>
        <p:nvSpPr>
          <p:cNvPr id="300" name="Google Shape;300;p27"/>
          <p:cNvSpPr txBox="1"/>
          <p:nvPr/>
        </p:nvSpPr>
        <p:spPr>
          <a:xfrm>
            <a:off x="222525" y="2053600"/>
            <a:ext cx="2838600" cy="538800"/>
          </a:xfrm>
          <a:prstGeom prst="rect">
            <a:avLst/>
          </a:prstGeom>
          <a:solidFill>
            <a:srgbClr val="0C343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300">
                <a:solidFill>
                  <a:schemeClr val="lt1"/>
                </a:solidFill>
                <a:latin typeface="Avenir"/>
                <a:ea typeface="Avenir"/>
                <a:cs typeface="Avenir"/>
                <a:sym typeface="Avenir"/>
              </a:rPr>
              <a:t>Thank You!</a:t>
            </a:r>
            <a:endParaRPr b="1" sz="1700">
              <a:solidFill>
                <a:schemeClr val="lt1"/>
              </a:solidFill>
              <a:latin typeface="Avenir"/>
              <a:ea typeface="Avenir"/>
              <a:cs typeface="Avenir"/>
              <a:sym typeface="Aveni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7"/>
          <p:cNvSpPr txBox="1"/>
          <p:nvPr>
            <p:ph type="title"/>
          </p:nvPr>
        </p:nvSpPr>
        <p:spPr>
          <a:xfrm>
            <a:off x="697333" y="422217"/>
            <a:ext cx="64317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Context</a:t>
            </a:r>
            <a:endParaRPr/>
          </a:p>
        </p:txBody>
      </p:sp>
      <p:sp>
        <p:nvSpPr>
          <p:cNvPr id="176" name="Google Shape;176;p17"/>
          <p:cNvSpPr txBox="1"/>
          <p:nvPr/>
        </p:nvSpPr>
        <p:spPr>
          <a:xfrm>
            <a:off x="417950" y="951775"/>
            <a:ext cx="5633400" cy="515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500">
                <a:solidFill>
                  <a:schemeClr val="dk1"/>
                </a:solidFill>
                <a:latin typeface="Avenir"/>
                <a:ea typeface="Avenir"/>
                <a:cs typeface="Avenir"/>
                <a:sym typeface="Avenir"/>
              </a:rPr>
              <a:t>In 2020 - 2021, FSD Africa conducted research to assess the feasibility of digitizing government to person (G2P) social protection payments and humanitarian cash transfers in Nigeria.</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rPr b="1" lang="en-US" sz="1500">
                <a:solidFill>
                  <a:schemeClr val="lt2"/>
                </a:solidFill>
                <a:latin typeface="Avenir"/>
                <a:ea typeface="Avenir"/>
                <a:cs typeface="Avenir"/>
                <a:sym typeface="Avenir"/>
              </a:rPr>
              <a:t>The methodology for this research included a combination of desk research, key informant interviews and focus group discussions with cash transfer </a:t>
            </a:r>
            <a:r>
              <a:rPr b="1" lang="en-US" sz="1500">
                <a:solidFill>
                  <a:schemeClr val="lt2"/>
                </a:solidFill>
                <a:latin typeface="Avenir"/>
                <a:ea typeface="Avenir"/>
                <a:cs typeface="Avenir"/>
                <a:sym typeface="Avenir"/>
              </a:rPr>
              <a:t>recipients</a:t>
            </a:r>
            <a:r>
              <a:rPr b="1" lang="en-US" sz="1500">
                <a:solidFill>
                  <a:schemeClr val="lt2"/>
                </a:solidFill>
                <a:latin typeface="Avenir"/>
                <a:ea typeface="Avenir"/>
                <a:cs typeface="Avenir"/>
                <a:sym typeface="Avenir"/>
              </a:rPr>
              <a:t>.</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Avenir"/>
              <a:ea typeface="Avenir"/>
              <a:cs typeface="Avenir"/>
              <a:sym typeface="Avenir"/>
            </a:endParaRPr>
          </a:p>
          <a:p>
            <a:pPr indent="0" lvl="0" marL="0" rtl="0" algn="l">
              <a:spcBef>
                <a:spcPts val="0"/>
              </a:spcBef>
              <a:spcAft>
                <a:spcPts val="0"/>
              </a:spcAft>
              <a:buClr>
                <a:schemeClr val="dk1"/>
              </a:buClr>
              <a:buSzPts val="1100"/>
              <a:buFont typeface="Arial"/>
              <a:buNone/>
            </a:pPr>
            <a:r>
              <a:rPr lang="en-US" sz="1500">
                <a:solidFill>
                  <a:schemeClr val="dk1"/>
                </a:solidFill>
                <a:latin typeface="Avenir"/>
                <a:ea typeface="Avenir"/>
                <a:cs typeface="Avenir"/>
                <a:sym typeface="Avenir"/>
              </a:rPr>
              <a:t>The results of this research were published in a </a:t>
            </a:r>
            <a:r>
              <a:rPr lang="en-US" sz="1500" u="sng">
                <a:solidFill>
                  <a:schemeClr val="dk2"/>
                </a:solidFill>
                <a:latin typeface="Avenir"/>
                <a:ea typeface="Avenir"/>
                <a:cs typeface="Avenir"/>
                <a:sym typeface="Avenir"/>
                <a:hlinkClick r:id="rId3">
                  <a:extLst>
                    <a:ext uri="{A12FA001-AC4F-418D-AE19-62706E023703}">
                      <ahyp:hlinkClr val="tx"/>
                    </a:ext>
                  </a:extLst>
                </a:hlinkClick>
              </a:rPr>
              <a:t>report</a:t>
            </a:r>
            <a:r>
              <a:rPr lang="en-US" sz="1500">
                <a:solidFill>
                  <a:schemeClr val="dk1"/>
                </a:solidFill>
                <a:latin typeface="Avenir"/>
                <a:ea typeface="Avenir"/>
                <a:cs typeface="Avenir"/>
                <a:sym typeface="Avenir"/>
              </a:rPr>
              <a:t> and accompanying </a:t>
            </a:r>
            <a:r>
              <a:rPr lang="en-US" sz="1500" u="sng">
                <a:solidFill>
                  <a:schemeClr val="dk2"/>
                </a:solidFill>
                <a:latin typeface="Avenir"/>
                <a:ea typeface="Avenir"/>
                <a:cs typeface="Avenir"/>
                <a:sym typeface="Avenir"/>
                <a:hlinkClick r:id="rId4">
                  <a:extLst>
                    <a:ext uri="{A12FA001-AC4F-418D-AE19-62706E023703}">
                      <ahyp:hlinkClr val="tx"/>
                    </a:ext>
                  </a:extLst>
                </a:hlinkClick>
              </a:rPr>
              <a:t>roadmap</a:t>
            </a:r>
            <a:r>
              <a:rPr lang="en-US" sz="1500">
                <a:solidFill>
                  <a:schemeClr val="dk1"/>
                </a:solidFill>
                <a:latin typeface="Avenir"/>
                <a:ea typeface="Avenir"/>
                <a:cs typeface="Avenir"/>
                <a:sym typeface="Avenir"/>
              </a:rPr>
              <a:t>, which made specific recommendations for advancing the digitization of cash transfers in Nigeria. </a:t>
            </a:r>
            <a:endParaRPr sz="1500">
              <a:latin typeface="Avenir"/>
              <a:ea typeface="Avenir"/>
              <a:cs typeface="Avenir"/>
              <a:sym typeface="Avenir"/>
            </a:endParaRPr>
          </a:p>
          <a:p>
            <a:pPr indent="0" lvl="0" marL="0" rtl="0" algn="l">
              <a:spcBef>
                <a:spcPts val="0"/>
              </a:spcBef>
              <a:spcAft>
                <a:spcPts val="0"/>
              </a:spcAft>
              <a:buNone/>
            </a:pPr>
            <a:r>
              <a:t/>
            </a:r>
            <a:endParaRPr sz="15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rPr lang="en-US" sz="1500">
                <a:latin typeface="Avenir"/>
                <a:ea typeface="Avenir"/>
                <a:cs typeface="Avenir"/>
                <a:sym typeface="Avenir"/>
              </a:rPr>
              <a:t>One of these recommendations includes segmenting humanitarian cash transfer recipients into those that are more ready to receive digital payments and piloting digital payments with these recipients. </a:t>
            </a:r>
            <a:endParaRPr sz="15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t/>
            </a:r>
            <a:endParaRPr sz="18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t/>
            </a:r>
            <a:endParaRPr sz="1800">
              <a:latin typeface="Avenir"/>
              <a:ea typeface="Avenir"/>
              <a:cs typeface="Avenir"/>
              <a:sym typeface="Avenir"/>
            </a:endParaRPr>
          </a:p>
          <a:p>
            <a:pPr indent="0" lvl="0" marL="0" rtl="0" algn="l">
              <a:spcBef>
                <a:spcPts val="0"/>
              </a:spcBef>
              <a:spcAft>
                <a:spcPts val="0"/>
              </a:spcAft>
              <a:buClr>
                <a:srgbClr val="000000"/>
              </a:buClr>
              <a:buSzPts val="1800"/>
              <a:buFont typeface="Arial"/>
              <a:buNone/>
            </a:pPr>
            <a:r>
              <a:rPr lang="en-US" sz="1800">
                <a:latin typeface="Avenir"/>
                <a:ea typeface="Avenir"/>
                <a:cs typeface="Avenir"/>
                <a:sym typeface="Avenir"/>
              </a:rPr>
              <a:t> </a:t>
            </a:r>
            <a:endParaRPr sz="1800">
              <a:latin typeface="Avenir"/>
              <a:ea typeface="Avenir"/>
              <a:cs typeface="Avenir"/>
              <a:sym typeface="Avenir"/>
            </a:endParaRPr>
          </a:p>
          <a:p>
            <a:pPr indent="0" lvl="0" marL="0" rtl="0" algn="l">
              <a:spcBef>
                <a:spcPts val="0"/>
              </a:spcBef>
              <a:spcAft>
                <a:spcPts val="0"/>
              </a:spcAft>
              <a:buNone/>
            </a:pPr>
            <a:r>
              <a:t/>
            </a:r>
            <a:endParaRPr>
              <a:latin typeface="Avenir"/>
              <a:ea typeface="Avenir"/>
              <a:cs typeface="Avenir"/>
              <a:sym typeface="Avenir"/>
            </a:endParaRPr>
          </a:p>
        </p:txBody>
      </p:sp>
      <p:pic>
        <p:nvPicPr>
          <p:cNvPr id="177" name="Google Shape;177;p17"/>
          <p:cNvPicPr preferRelativeResize="0"/>
          <p:nvPr/>
        </p:nvPicPr>
        <p:blipFill>
          <a:blip r:embed="rId5">
            <a:alphaModFix/>
          </a:blip>
          <a:stretch>
            <a:fillRect/>
          </a:stretch>
        </p:blipFill>
        <p:spPr>
          <a:xfrm>
            <a:off x="6191725" y="1043827"/>
            <a:ext cx="2408450" cy="3419076"/>
          </a:xfrm>
          <a:prstGeom prst="rect">
            <a:avLst/>
          </a:prstGeom>
          <a:noFill/>
          <a:ln>
            <a:noFill/>
          </a:ln>
        </p:spPr>
      </p:pic>
      <p:sp>
        <p:nvSpPr>
          <p:cNvPr id="178" name="Google Shape;178;p17"/>
          <p:cNvSpPr txBox="1"/>
          <p:nvPr>
            <p:ph idx="12" type="sldNum"/>
          </p:nvPr>
        </p:nvSpPr>
        <p:spPr>
          <a:xfrm>
            <a:off x="7454775"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Humanitarian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8"/>
          <p:cNvSpPr txBox="1"/>
          <p:nvPr>
            <p:ph type="title"/>
          </p:nvPr>
        </p:nvSpPr>
        <p:spPr>
          <a:xfrm>
            <a:off x="697323" y="422225"/>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Cash is Still the Preferred Disbursement Modality amongst Recipients </a:t>
            </a:r>
            <a:endParaRPr/>
          </a:p>
        </p:txBody>
      </p:sp>
      <p:sp>
        <p:nvSpPr>
          <p:cNvPr id="185" name="Google Shape;185;p18"/>
          <p:cNvSpPr txBox="1"/>
          <p:nvPr/>
        </p:nvSpPr>
        <p:spPr>
          <a:xfrm>
            <a:off x="477000" y="834075"/>
            <a:ext cx="8486100" cy="32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Recipients of unrestricted cash transfer programs typically prefer receiving physical cash rather than digital disbursements into an account. Focus group sessions with recipients uncovered a variety of reasons for their preference of cash, including:</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p:txBody>
      </p:sp>
      <p:sp>
        <p:nvSpPr>
          <p:cNvPr id="186" name="Google Shape;186;p18"/>
          <p:cNvSpPr txBox="1"/>
          <p:nvPr/>
        </p:nvSpPr>
        <p:spPr>
          <a:xfrm>
            <a:off x="1921300" y="2592150"/>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U</a:t>
            </a:r>
            <a:r>
              <a:rPr lang="en-US">
                <a:solidFill>
                  <a:schemeClr val="dk1"/>
                </a:solidFill>
                <a:latin typeface="Avenir"/>
                <a:ea typeface="Avenir"/>
                <a:cs typeface="Avenir"/>
                <a:sym typeface="Avenir"/>
              </a:rPr>
              <a:t>nfamiliarity with digital delivery mechanisms</a:t>
            </a:r>
            <a:endParaRPr/>
          </a:p>
        </p:txBody>
      </p:sp>
      <p:pic>
        <p:nvPicPr>
          <p:cNvPr id="187" name="Google Shape;187;p18"/>
          <p:cNvPicPr preferRelativeResize="0"/>
          <p:nvPr/>
        </p:nvPicPr>
        <p:blipFill>
          <a:blip r:embed="rId3">
            <a:alphaModFix/>
          </a:blip>
          <a:stretch>
            <a:fillRect/>
          </a:stretch>
        </p:blipFill>
        <p:spPr>
          <a:xfrm>
            <a:off x="1064525" y="3209263"/>
            <a:ext cx="687699" cy="687699"/>
          </a:xfrm>
          <a:prstGeom prst="rect">
            <a:avLst/>
          </a:prstGeom>
          <a:noFill/>
          <a:ln>
            <a:noFill/>
          </a:ln>
        </p:spPr>
      </p:pic>
      <p:pic>
        <p:nvPicPr>
          <p:cNvPr id="188" name="Google Shape;188;p18"/>
          <p:cNvPicPr preferRelativeResize="0"/>
          <p:nvPr/>
        </p:nvPicPr>
        <p:blipFill>
          <a:blip r:embed="rId4">
            <a:alphaModFix/>
          </a:blip>
          <a:stretch>
            <a:fillRect/>
          </a:stretch>
        </p:blipFill>
        <p:spPr>
          <a:xfrm>
            <a:off x="1130075" y="2522820"/>
            <a:ext cx="538875" cy="538860"/>
          </a:xfrm>
          <a:prstGeom prst="rect">
            <a:avLst/>
          </a:prstGeom>
          <a:noFill/>
          <a:ln>
            <a:noFill/>
          </a:ln>
        </p:spPr>
      </p:pic>
      <p:sp>
        <p:nvSpPr>
          <p:cNvPr id="189" name="Google Shape;189;p18"/>
          <p:cNvSpPr txBox="1"/>
          <p:nvPr/>
        </p:nvSpPr>
        <p:spPr>
          <a:xfrm>
            <a:off x="1855425" y="3390913"/>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a:t>
            </a:r>
            <a:r>
              <a:rPr lang="en-US">
                <a:solidFill>
                  <a:schemeClr val="dk1"/>
                </a:solidFill>
                <a:latin typeface="Avenir"/>
                <a:ea typeface="Avenir"/>
                <a:cs typeface="Avenir"/>
                <a:sym typeface="Avenir"/>
              </a:rPr>
              <a:t>ow levels of trust in formal financial institutions</a:t>
            </a:r>
            <a:endParaRPr>
              <a:solidFill>
                <a:schemeClr val="dk1"/>
              </a:solidFill>
              <a:latin typeface="Avenir"/>
              <a:ea typeface="Avenir"/>
              <a:cs typeface="Avenir"/>
              <a:sym typeface="Avenir"/>
            </a:endParaRPr>
          </a:p>
        </p:txBody>
      </p:sp>
      <p:sp>
        <p:nvSpPr>
          <p:cNvPr id="190" name="Google Shape;190;p18"/>
          <p:cNvSpPr txBox="1"/>
          <p:nvPr/>
        </p:nvSpPr>
        <p:spPr>
          <a:xfrm>
            <a:off x="1846575" y="4072138"/>
            <a:ext cx="6383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Limited financial access points for beneficiaries living in more remote areas</a:t>
            </a:r>
            <a:endParaRPr>
              <a:solidFill>
                <a:schemeClr val="dk1"/>
              </a:solidFill>
              <a:latin typeface="Avenir"/>
              <a:ea typeface="Avenir"/>
              <a:cs typeface="Avenir"/>
              <a:sym typeface="Avenir"/>
            </a:endParaRPr>
          </a:p>
        </p:txBody>
      </p:sp>
      <p:pic>
        <p:nvPicPr>
          <p:cNvPr id="191" name="Google Shape;191;p18"/>
          <p:cNvPicPr preferRelativeResize="0"/>
          <p:nvPr/>
        </p:nvPicPr>
        <p:blipFill>
          <a:blip r:embed="rId5">
            <a:alphaModFix/>
          </a:blip>
          <a:stretch>
            <a:fillRect/>
          </a:stretch>
        </p:blipFill>
        <p:spPr>
          <a:xfrm>
            <a:off x="1064525" y="1705225"/>
            <a:ext cx="669999" cy="669999"/>
          </a:xfrm>
          <a:prstGeom prst="rect">
            <a:avLst/>
          </a:prstGeom>
          <a:noFill/>
          <a:ln>
            <a:noFill/>
          </a:ln>
        </p:spPr>
      </p:pic>
      <p:sp>
        <p:nvSpPr>
          <p:cNvPr id="192" name="Google Shape;192;p18"/>
          <p:cNvSpPr txBox="1"/>
          <p:nvPr/>
        </p:nvSpPr>
        <p:spPr>
          <a:xfrm>
            <a:off x="2006725" y="1873763"/>
            <a:ext cx="445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Limited ID ownership for account opening</a:t>
            </a:r>
            <a:endParaRPr/>
          </a:p>
        </p:txBody>
      </p:sp>
      <p:sp>
        <p:nvSpPr>
          <p:cNvPr id="193" name="Google Shape;193;p18"/>
          <p:cNvSpPr txBox="1"/>
          <p:nvPr>
            <p:ph idx="12" type="sldNum"/>
          </p:nvPr>
        </p:nvSpPr>
        <p:spPr>
          <a:xfrm>
            <a:off x="74278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Humanitarian</a:t>
            </a:r>
            <a:r>
              <a:rPr lang="en-US"/>
              <a:t>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pic>
        <p:nvPicPr>
          <p:cNvPr id="194" name="Google Shape;194;p18"/>
          <p:cNvPicPr preferRelativeResize="0"/>
          <p:nvPr/>
        </p:nvPicPr>
        <p:blipFill>
          <a:blip r:embed="rId6">
            <a:alphaModFix/>
          </a:blip>
          <a:stretch>
            <a:fillRect/>
          </a:stretch>
        </p:blipFill>
        <p:spPr>
          <a:xfrm>
            <a:off x="1130084" y="4002803"/>
            <a:ext cx="538875" cy="538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9"/>
          <p:cNvSpPr txBox="1"/>
          <p:nvPr>
            <p:ph type="title"/>
          </p:nvPr>
        </p:nvSpPr>
        <p:spPr>
          <a:xfrm>
            <a:off x="689375" y="422250"/>
            <a:ext cx="84546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Why is Segmenting Recipients and Piloting Digital Cash Transfers Relevant? </a:t>
            </a:r>
            <a:endParaRPr/>
          </a:p>
        </p:txBody>
      </p:sp>
      <p:sp>
        <p:nvSpPr>
          <p:cNvPr id="201" name="Google Shape;201;p19"/>
          <p:cNvSpPr txBox="1"/>
          <p:nvPr/>
        </p:nvSpPr>
        <p:spPr>
          <a:xfrm>
            <a:off x="689375" y="957125"/>
            <a:ext cx="79746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Avenir"/>
                <a:ea typeface="Avenir"/>
                <a:cs typeface="Avenir"/>
                <a:sym typeface="Avenir"/>
              </a:rPr>
              <a:t>In parts of the world such as Sub-Saharan Africa, most humanitarian cash transfer payments to vulnerable citizens occur in cash rather than digital payments. </a:t>
            </a:r>
            <a:r>
              <a:rPr b="1" lang="en-US">
                <a:solidFill>
                  <a:schemeClr val="lt2"/>
                </a:solidFill>
                <a:latin typeface="Avenir"/>
                <a:ea typeface="Avenir"/>
                <a:cs typeface="Avenir"/>
                <a:sym typeface="Avenir"/>
              </a:rPr>
              <a:t>The costs and challenges associated with humanitarian cash transfers  are well documented and can include security concerns (especially in conflict-prone areas), logistic challenges in transporting high volumes of cash, mobilizing recipients at central points and the risk of leakage / corruption. </a:t>
            </a:r>
            <a:endParaRPr b="1">
              <a:solidFill>
                <a:schemeClr val="lt2"/>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While digital payments offer a compelling alternative to improve efficiency and security / safety, </a:t>
            </a:r>
            <a:r>
              <a:rPr b="1" lang="en-US">
                <a:solidFill>
                  <a:schemeClr val="lt2"/>
                </a:solidFill>
                <a:latin typeface="Avenir"/>
                <a:ea typeface="Avenir"/>
                <a:cs typeface="Avenir"/>
                <a:sym typeface="Avenir"/>
              </a:rPr>
              <a:t>digital payment infrastructures (e.g. agents, ATMs, point-of-sale terminals) may not be strong enough to support digitizing humanitarian cash transfers</a:t>
            </a:r>
            <a:r>
              <a:rPr lang="en-US">
                <a:solidFill>
                  <a:schemeClr val="dk1"/>
                </a:solidFill>
                <a:latin typeface="Avenir"/>
                <a:ea typeface="Avenir"/>
                <a:cs typeface="Avenir"/>
                <a:sym typeface="Avenir"/>
              </a:rPr>
              <a:t> and ensure recipients can pay for things digitally. </a:t>
            </a:r>
            <a:endParaRPr sz="1700">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Yet this is not the case for all recipients, </a:t>
            </a:r>
            <a:r>
              <a:rPr b="1" lang="en-US">
                <a:solidFill>
                  <a:schemeClr val="lt2"/>
                </a:solidFill>
                <a:latin typeface="Avenir"/>
                <a:ea typeface="Avenir"/>
                <a:cs typeface="Avenir"/>
                <a:sym typeface="Avenir"/>
              </a:rPr>
              <a:t>as some live in more populated areas where payment infrastructure does exist and have an elevated level of digital capacity to manage their own account. </a:t>
            </a:r>
            <a:endParaRPr b="1">
              <a:solidFill>
                <a:schemeClr val="lt2"/>
              </a:solidFill>
            </a:endParaRPr>
          </a:p>
        </p:txBody>
      </p:sp>
      <p:sp>
        <p:nvSpPr>
          <p:cNvPr id="202" name="Google Shape;202;p19"/>
          <p:cNvSpPr txBox="1"/>
          <p:nvPr>
            <p:ph idx="12" type="sldNum"/>
          </p:nvPr>
        </p:nvSpPr>
        <p:spPr>
          <a:xfrm>
            <a:off x="74461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Humanitarian</a:t>
            </a:r>
            <a:r>
              <a:rPr lang="en-US"/>
              <a:t>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20"/>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What is this concept note proposing? </a:t>
            </a:r>
            <a:endParaRPr/>
          </a:p>
        </p:txBody>
      </p:sp>
      <p:sp>
        <p:nvSpPr>
          <p:cNvPr id="209" name="Google Shape;209;p20"/>
          <p:cNvSpPr txBox="1"/>
          <p:nvPr/>
        </p:nvSpPr>
        <p:spPr>
          <a:xfrm>
            <a:off x="391550" y="805900"/>
            <a:ext cx="8520000" cy="4079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This concept note proposes using existing recipient registry data to segment beneficiaries into three different </a:t>
            </a:r>
            <a:r>
              <a:rPr lang="en-US" sz="1100">
                <a:solidFill>
                  <a:schemeClr val="dk1"/>
                </a:solidFill>
                <a:latin typeface="Avenir"/>
                <a:ea typeface="Avenir"/>
                <a:cs typeface="Avenir"/>
                <a:sym typeface="Avenir"/>
              </a:rPr>
              <a:t>categories, 1) those that are ready to receive digital payments now, 2) those that require additional support through capability and literacy interventions before they are ready to receive money digitally, and 3) those that live in areas where it is unrealistic to expect them to receive funds digitally at this time.</a:t>
            </a:r>
            <a:endParaRPr sz="1100">
              <a:solidFill>
                <a:schemeClr val="dk1"/>
              </a:solidFill>
              <a:latin typeface="Avenir"/>
              <a:ea typeface="Avenir"/>
              <a:cs typeface="Avenir"/>
              <a:sym typeface="Avenir"/>
            </a:endParaRPr>
          </a:p>
          <a:p>
            <a:pPr indent="0" lvl="0" marL="0" rtl="0" algn="l">
              <a:spcBef>
                <a:spcPts val="0"/>
              </a:spcBef>
              <a:spcAft>
                <a:spcPts val="0"/>
              </a:spcAft>
              <a:buNone/>
            </a:pPr>
            <a:r>
              <a:rPr lang="en-US" sz="1100">
                <a:solidFill>
                  <a:schemeClr val="dk1"/>
                </a:solidFill>
                <a:latin typeface="Avenir"/>
                <a:ea typeface="Avenir"/>
                <a:cs typeface="Avenir"/>
                <a:sym typeface="Avenir"/>
              </a:rPr>
              <a:t> </a:t>
            </a:r>
            <a:endParaRPr sz="1100">
              <a:solidFill>
                <a:schemeClr val="dk1"/>
              </a:solidFill>
              <a:latin typeface="Avenir"/>
              <a:ea typeface="Avenir"/>
              <a:cs typeface="Avenir"/>
              <a:sym typeface="Avenir"/>
            </a:endParaRPr>
          </a:p>
          <a:p>
            <a:pPr indent="0" lvl="0" marL="0" rtl="0" algn="l">
              <a:spcBef>
                <a:spcPts val="0"/>
              </a:spcBef>
              <a:spcAft>
                <a:spcPts val="0"/>
              </a:spcAft>
              <a:buNone/>
            </a:pPr>
            <a:r>
              <a:rPr lang="en-US" sz="1100">
                <a:solidFill>
                  <a:schemeClr val="dk1"/>
                </a:solidFill>
                <a:latin typeface="Avenir"/>
                <a:ea typeface="Avenir"/>
                <a:cs typeface="Avenir"/>
                <a:sym typeface="Avenir"/>
              </a:rPr>
              <a:t>Digital financial literacy training is a critical element to this concept note as is measuring the impact of the digitization after three payments rounds.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rPr lang="en-US" sz="1100">
                <a:solidFill>
                  <a:schemeClr val="dk1"/>
                </a:solidFill>
                <a:latin typeface="Avenir"/>
                <a:ea typeface="Avenir"/>
                <a:cs typeface="Avenir"/>
                <a:sym typeface="Avenir"/>
              </a:rPr>
              <a:t>Establishing a recipient segmentation strategy that uses existing registry data sources can: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t/>
            </a:r>
            <a:endParaRPr sz="1100">
              <a:solidFill>
                <a:schemeClr val="dk1"/>
              </a:solidFill>
              <a:latin typeface="Avenir"/>
              <a:ea typeface="Avenir"/>
              <a:cs typeface="Avenir"/>
              <a:sym typeface="Avenir"/>
            </a:endParaRPr>
          </a:p>
          <a:p>
            <a:pPr indent="0" lvl="0" marL="0" rtl="0" algn="l">
              <a:spcBef>
                <a:spcPts val="0"/>
              </a:spcBef>
              <a:spcAft>
                <a:spcPts val="0"/>
              </a:spcAft>
              <a:buNone/>
            </a:pPr>
            <a:r>
              <a:rPr lang="en-US" sz="1100">
                <a:solidFill>
                  <a:schemeClr val="dk1"/>
                </a:solidFill>
                <a:latin typeface="Avenir"/>
                <a:ea typeface="Avenir"/>
                <a:cs typeface="Avenir"/>
                <a:sym typeface="Avenir"/>
              </a:rPr>
              <a:t>This can lead to program recipients’ accessing and using these accounts to help manage their financial lives productively and confidently.</a:t>
            </a:r>
            <a:endParaRPr sz="1200"/>
          </a:p>
        </p:txBody>
      </p:sp>
      <p:pic>
        <p:nvPicPr>
          <p:cNvPr id="210" name="Google Shape;210;p20"/>
          <p:cNvPicPr preferRelativeResize="0"/>
          <p:nvPr/>
        </p:nvPicPr>
        <p:blipFill>
          <a:blip r:embed="rId3">
            <a:alphaModFix/>
          </a:blip>
          <a:stretch>
            <a:fillRect/>
          </a:stretch>
        </p:blipFill>
        <p:spPr>
          <a:xfrm>
            <a:off x="851350" y="2491586"/>
            <a:ext cx="438450" cy="438450"/>
          </a:xfrm>
          <a:prstGeom prst="rect">
            <a:avLst/>
          </a:prstGeom>
          <a:noFill/>
          <a:ln>
            <a:noFill/>
          </a:ln>
        </p:spPr>
      </p:pic>
      <p:sp>
        <p:nvSpPr>
          <p:cNvPr id="211" name="Google Shape;211;p20"/>
          <p:cNvSpPr txBox="1"/>
          <p:nvPr/>
        </p:nvSpPr>
        <p:spPr>
          <a:xfrm>
            <a:off x="1451800" y="2533800"/>
            <a:ext cx="6952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I</a:t>
            </a:r>
            <a:r>
              <a:rPr lang="en-US" sz="1100">
                <a:solidFill>
                  <a:schemeClr val="dk1"/>
                </a:solidFill>
                <a:latin typeface="Avenir"/>
                <a:ea typeface="Avenir"/>
                <a:cs typeface="Avenir"/>
                <a:sym typeface="Avenir"/>
              </a:rPr>
              <a:t>nform the key challenges and barriers faced by recipients in receiving digital disbursements</a:t>
            </a:r>
            <a:endParaRPr sz="1200"/>
          </a:p>
        </p:txBody>
      </p:sp>
      <p:pic>
        <p:nvPicPr>
          <p:cNvPr id="212" name="Google Shape;212;p20"/>
          <p:cNvPicPr preferRelativeResize="0"/>
          <p:nvPr/>
        </p:nvPicPr>
        <p:blipFill>
          <a:blip r:embed="rId4">
            <a:alphaModFix/>
          </a:blip>
          <a:stretch>
            <a:fillRect/>
          </a:stretch>
        </p:blipFill>
        <p:spPr>
          <a:xfrm>
            <a:off x="878125" y="2992225"/>
            <a:ext cx="384900" cy="384900"/>
          </a:xfrm>
          <a:prstGeom prst="rect">
            <a:avLst/>
          </a:prstGeom>
          <a:noFill/>
          <a:ln>
            <a:noFill/>
          </a:ln>
        </p:spPr>
      </p:pic>
      <p:sp>
        <p:nvSpPr>
          <p:cNvPr id="213" name="Google Shape;213;p20"/>
          <p:cNvSpPr txBox="1"/>
          <p:nvPr/>
        </p:nvSpPr>
        <p:spPr>
          <a:xfrm>
            <a:off x="1451775" y="3007675"/>
            <a:ext cx="65799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O</a:t>
            </a:r>
            <a:r>
              <a:rPr lang="en-US" sz="1100">
                <a:solidFill>
                  <a:schemeClr val="dk1"/>
                </a:solidFill>
                <a:latin typeface="Avenir"/>
                <a:ea typeface="Avenir"/>
                <a:cs typeface="Avenir"/>
                <a:sym typeface="Avenir"/>
              </a:rPr>
              <a:t>ffer suggestions for how humanitarian organizations can prioritize and scale digital payments</a:t>
            </a:r>
            <a:endParaRPr sz="1200"/>
          </a:p>
        </p:txBody>
      </p:sp>
      <p:pic>
        <p:nvPicPr>
          <p:cNvPr id="214" name="Google Shape;214;p20"/>
          <p:cNvPicPr preferRelativeResize="0"/>
          <p:nvPr/>
        </p:nvPicPr>
        <p:blipFill>
          <a:blip r:embed="rId5">
            <a:alphaModFix/>
          </a:blip>
          <a:stretch>
            <a:fillRect/>
          </a:stretch>
        </p:blipFill>
        <p:spPr>
          <a:xfrm>
            <a:off x="689370" y="3225054"/>
            <a:ext cx="762426" cy="762426"/>
          </a:xfrm>
          <a:prstGeom prst="rect">
            <a:avLst/>
          </a:prstGeom>
          <a:noFill/>
          <a:ln>
            <a:noFill/>
          </a:ln>
        </p:spPr>
      </p:pic>
      <p:sp>
        <p:nvSpPr>
          <p:cNvPr id="215" name="Google Shape;215;p20"/>
          <p:cNvSpPr txBox="1"/>
          <p:nvPr/>
        </p:nvSpPr>
        <p:spPr>
          <a:xfrm>
            <a:off x="1451775" y="3429263"/>
            <a:ext cx="71559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S</a:t>
            </a:r>
            <a:r>
              <a:rPr lang="en-US" sz="1100">
                <a:solidFill>
                  <a:schemeClr val="dk1"/>
                </a:solidFill>
                <a:latin typeface="Avenir"/>
                <a:ea typeface="Avenir"/>
                <a:cs typeface="Avenir"/>
                <a:sym typeface="Avenir"/>
              </a:rPr>
              <a:t>upport the broadening of the local digital payment infrastructure through DFS provider collaboration</a:t>
            </a:r>
            <a:endParaRPr sz="1200"/>
          </a:p>
        </p:txBody>
      </p:sp>
      <p:pic>
        <p:nvPicPr>
          <p:cNvPr id="216" name="Google Shape;216;p20"/>
          <p:cNvPicPr preferRelativeResize="0"/>
          <p:nvPr/>
        </p:nvPicPr>
        <p:blipFill>
          <a:blip r:embed="rId6">
            <a:alphaModFix/>
          </a:blip>
          <a:stretch>
            <a:fillRect/>
          </a:stretch>
        </p:blipFill>
        <p:spPr>
          <a:xfrm>
            <a:off x="878128" y="3925800"/>
            <a:ext cx="384900" cy="384900"/>
          </a:xfrm>
          <a:prstGeom prst="rect">
            <a:avLst/>
          </a:prstGeom>
          <a:noFill/>
          <a:ln>
            <a:noFill/>
          </a:ln>
        </p:spPr>
      </p:pic>
      <p:sp>
        <p:nvSpPr>
          <p:cNvPr id="217" name="Google Shape;217;p20"/>
          <p:cNvSpPr txBox="1"/>
          <p:nvPr/>
        </p:nvSpPr>
        <p:spPr>
          <a:xfrm>
            <a:off x="1451775" y="3925813"/>
            <a:ext cx="6455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chemeClr val="dk1"/>
                </a:solidFill>
                <a:latin typeface="Avenir"/>
                <a:ea typeface="Avenir"/>
                <a:cs typeface="Avenir"/>
                <a:sym typeface="Avenir"/>
              </a:rPr>
              <a:t>S</a:t>
            </a:r>
            <a:r>
              <a:rPr lang="en-US" sz="1100">
                <a:solidFill>
                  <a:schemeClr val="dk1"/>
                </a:solidFill>
                <a:latin typeface="Avenir"/>
                <a:ea typeface="Avenir"/>
                <a:cs typeface="Avenir"/>
                <a:sym typeface="Avenir"/>
              </a:rPr>
              <a:t>upport digital financial literacy education through a dedicated curriculum.</a:t>
            </a:r>
            <a:endParaRPr sz="1200"/>
          </a:p>
        </p:txBody>
      </p:sp>
      <p:sp>
        <p:nvSpPr>
          <p:cNvPr id="218" name="Google Shape;218;p20"/>
          <p:cNvSpPr txBox="1"/>
          <p:nvPr>
            <p:ph idx="12" type="sldNum"/>
          </p:nvPr>
        </p:nvSpPr>
        <p:spPr>
          <a:xfrm>
            <a:off x="74461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Humanitarian</a:t>
            </a:r>
            <a:r>
              <a:rPr lang="en-US"/>
              <a:t>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21"/>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1: Determine Geography</a:t>
            </a:r>
            <a:endParaRPr/>
          </a:p>
        </p:txBody>
      </p:sp>
      <p:graphicFrame>
        <p:nvGraphicFramePr>
          <p:cNvPr id="225" name="Google Shape;225;p21"/>
          <p:cNvGraphicFramePr/>
          <p:nvPr/>
        </p:nvGraphicFramePr>
        <p:xfrm>
          <a:off x="1877850" y="2225050"/>
          <a:ext cx="3000000" cy="3000000"/>
        </p:xfrm>
        <a:graphic>
          <a:graphicData uri="http://schemas.openxmlformats.org/drawingml/2006/table">
            <a:tbl>
              <a:tblPr bandRow="1">
                <a:noFill/>
                <a:tableStyleId>{D6521CF5-8932-42AE-A0AD-E6D831FB520A}</a:tableStyleId>
              </a:tblPr>
              <a:tblGrid>
                <a:gridCol w="1657350"/>
                <a:gridCol w="3609975"/>
              </a:tblGrid>
              <a:tr h="216200">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Data Origination</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Indicator</a:t>
                      </a:r>
                      <a:endParaRPr b="1" sz="1050">
                        <a:solidFill>
                          <a:srgbClr val="FFFFFF"/>
                        </a:solidFill>
                        <a:latin typeface="Avenir"/>
                        <a:ea typeface="Avenir"/>
                        <a:cs typeface="Avenir"/>
                        <a:sym typeface="Avenir"/>
                      </a:endParaRPr>
                    </a:p>
                  </a:txBody>
                  <a:tcPr marT="0" marB="0" marR="73025" marL="73025" anchor="ctr">
                    <a:solidFill>
                      <a:srgbClr val="163583"/>
                    </a:solidFill>
                  </a:tcPr>
                </a:tc>
              </a:tr>
              <a:tr h="405000">
                <a:tc rowSpan="2">
                  <a:txBody>
                    <a:bodyPr/>
                    <a:lstStyle/>
                    <a:p>
                      <a:pPr indent="0" lvl="0" marL="0" rtl="0" algn="l">
                        <a:spcBef>
                          <a:spcPts val="0"/>
                        </a:spcBef>
                        <a:spcAft>
                          <a:spcPts val="0"/>
                        </a:spcAft>
                        <a:buNone/>
                      </a:pPr>
                      <a:r>
                        <a:rPr lang="en-US" sz="1000">
                          <a:latin typeface="Avenir"/>
                          <a:ea typeface="Avenir"/>
                          <a:cs typeface="Avenir"/>
                          <a:sym typeface="Avenir"/>
                        </a:rPr>
                        <a:t>Humanitarian registry data (if available)</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Access to basic education levels </a:t>
                      </a:r>
                      <a:endParaRPr sz="1000">
                        <a:latin typeface="Avenir"/>
                        <a:ea typeface="Avenir"/>
                        <a:cs typeface="Avenir"/>
                        <a:sym typeface="Avenir"/>
                      </a:endParaRPr>
                    </a:p>
                  </a:txBody>
                  <a:tcPr marT="0" marB="0" marR="73025" marL="73025" anchor="ctr">
                    <a:solidFill>
                      <a:srgbClr val="E1EAF3"/>
                    </a:solidFill>
                  </a:tcPr>
                </a:tc>
              </a:tr>
              <a:tr h="399100">
                <a:tc vMerge="1"/>
                <a:tc>
                  <a:txBody>
                    <a:bodyPr/>
                    <a:lstStyle/>
                    <a:p>
                      <a:pPr indent="0" lvl="0" marL="0" rtl="0" algn="l">
                        <a:spcBef>
                          <a:spcPts val="0"/>
                        </a:spcBef>
                        <a:spcAft>
                          <a:spcPts val="0"/>
                        </a:spcAft>
                        <a:buNone/>
                      </a:pPr>
                      <a:r>
                        <a:rPr lang="en-US" sz="1000">
                          <a:latin typeface="Avenir"/>
                          <a:ea typeface="Avenir"/>
                          <a:cs typeface="Avenir"/>
                          <a:sym typeface="Avenir"/>
                        </a:rPr>
                        <a:t>Access to financial service points</a:t>
                      </a:r>
                      <a:endParaRPr sz="1000">
                        <a:latin typeface="Avenir"/>
                        <a:ea typeface="Avenir"/>
                        <a:cs typeface="Avenir"/>
                        <a:sym typeface="Avenir"/>
                      </a:endParaRPr>
                    </a:p>
                  </a:txBody>
                  <a:tcPr marT="0" marB="0" marR="73025" marL="73025" anchor="ctr">
                    <a:solidFill>
                      <a:srgbClr val="FFFFFF"/>
                    </a:solidFill>
                  </a:tcPr>
                </a:tc>
              </a:tr>
              <a:tr h="405000">
                <a:tc rowSpan="3">
                  <a:txBody>
                    <a:bodyPr/>
                    <a:lstStyle/>
                    <a:p>
                      <a:pPr indent="0" lvl="0" marL="0" rtl="0" algn="l">
                        <a:spcBef>
                          <a:spcPts val="0"/>
                        </a:spcBef>
                        <a:spcAft>
                          <a:spcPts val="0"/>
                        </a:spcAft>
                        <a:buNone/>
                      </a:pPr>
                      <a:r>
                        <a:rPr lang="en-US" sz="1000">
                          <a:latin typeface="Avenir"/>
                          <a:ea typeface="Avenir"/>
                          <a:cs typeface="Avenir"/>
                          <a:sym typeface="Avenir"/>
                        </a:rPr>
                        <a:t>DFS Providers</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Existing DFS ecosystem including agent locations or bank branches</a:t>
                      </a:r>
                      <a:endParaRPr sz="1000">
                        <a:latin typeface="Avenir"/>
                        <a:ea typeface="Avenir"/>
                        <a:cs typeface="Avenir"/>
                        <a:sym typeface="Avenir"/>
                      </a:endParaRPr>
                    </a:p>
                  </a:txBody>
                  <a:tcPr marT="0" marB="0" marR="73025" marL="73025" anchor="ctr">
                    <a:solidFill>
                      <a:srgbClr val="E1EAF3"/>
                    </a:solidFill>
                  </a:tcPr>
                </a:tc>
              </a:tr>
              <a:tr h="410875">
                <a:tc vMerge="1"/>
                <a:tc>
                  <a:txBody>
                    <a:bodyPr/>
                    <a:lstStyle/>
                    <a:p>
                      <a:pPr indent="0" lvl="0" marL="0" rtl="0" algn="l">
                        <a:spcBef>
                          <a:spcPts val="0"/>
                        </a:spcBef>
                        <a:spcAft>
                          <a:spcPts val="0"/>
                        </a:spcAft>
                        <a:buNone/>
                      </a:pPr>
                      <a:r>
                        <a:rPr lang="en-US" sz="1000">
                          <a:latin typeface="Avenir"/>
                          <a:ea typeface="Avenir"/>
                          <a:cs typeface="Avenir"/>
                          <a:sym typeface="Avenir"/>
                        </a:rPr>
                        <a:t>Existing merchant DFS ecosystem </a:t>
                      </a:r>
                      <a:endParaRPr sz="1000">
                        <a:latin typeface="Avenir"/>
                        <a:ea typeface="Avenir"/>
                        <a:cs typeface="Avenir"/>
                        <a:sym typeface="Avenir"/>
                      </a:endParaRPr>
                    </a:p>
                  </a:txBody>
                  <a:tcPr marT="0" marB="0" marR="73025" marL="73025" anchor="ctr">
                    <a:solidFill>
                      <a:srgbClr val="FFFFFF"/>
                    </a:solidFill>
                  </a:tcPr>
                </a:tc>
              </a:tr>
              <a:tr h="405000">
                <a:tc vMerge="1"/>
                <a:tc>
                  <a:txBody>
                    <a:bodyPr/>
                    <a:lstStyle/>
                    <a:p>
                      <a:pPr indent="0" lvl="0" marL="0" rtl="0" algn="l">
                        <a:spcBef>
                          <a:spcPts val="0"/>
                        </a:spcBef>
                        <a:spcAft>
                          <a:spcPts val="0"/>
                        </a:spcAft>
                        <a:buNone/>
                      </a:pPr>
                      <a:r>
                        <a:rPr lang="en-US" sz="1000">
                          <a:latin typeface="Avenir"/>
                          <a:ea typeface="Avenir"/>
                          <a:cs typeface="Avenir"/>
                          <a:sym typeface="Avenir"/>
                        </a:rPr>
                        <a:t>Access to minimum 2G network connectivity</a:t>
                      </a:r>
                      <a:endParaRPr sz="1000">
                        <a:latin typeface="Avenir"/>
                        <a:ea typeface="Avenir"/>
                        <a:cs typeface="Avenir"/>
                        <a:sym typeface="Avenir"/>
                      </a:endParaRPr>
                    </a:p>
                  </a:txBody>
                  <a:tcPr marT="0" marB="0" marR="73025" marL="73025" anchor="ctr">
                    <a:solidFill>
                      <a:srgbClr val="E1EAF3"/>
                    </a:solidFill>
                  </a:tcPr>
                </a:tc>
              </a:tr>
              <a:tr h="393225">
                <a:tc>
                  <a:txBody>
                    <a:bodyPr/>
                    <a:lstStyle/>
                    <a:p>
                      <a:pPr indent="0" lvl="0" marL="0" rtl="0" algn="l">
                        <a:spcBef>
                          <a:spcPts val="0"/>
                        </a:spcBef>
                        <a:spcAft>
                          <a:spcPts val="0"/>
                        </a:spcAft>
                        <a:buNone/>
                      </a:pPr>
                      <a:r>
                        <a:rPr lang="en-US" sz="1000">
                          <a:latin typeface="Avenir"/>
                          <a:ea typeface="Avenir"/>
                          <a:cs typeface="Avenir"/>
                          <a:sym typeface="Avenir"/>
                        </a:rPr>
                        <a:t>News articles / monitoring websites</a:t>
                      </a:r>
                      <a:endParaRPr sz="1000">
                        <a:latin typeface="Avenir"/>
                        <a:ea typeface="Avenir"/>
                        <a:cs typeface="Avenir"/>
                        <a:sym typeface="Avenir"/>
                      </a:endParaRPr>
                    </a:p>
                  </a:txBody>
                  <a:tcPr marT="0" marB="0" marR="73025" marL="73025" anchor="ctr"/>
                </a:tc>
                <a:tc>
                  <a:txBody>
                    <a:bodyPr/>
                    <a:lstStyle/>
                    <a:p>
                      <a:pPr indent="0" lvl="0" marL="0" rtl="0" algn="l">
                        <a:spcBef>
                          <a:spcPts val="0"/>
                        </a:spcBef>
                        <a:spcAft>
                          <a:spcPts val="0"/>
                        </a:spcAft>
                        <a:buNone/>
                      </a:pPr>
                      <a:r>
                        <a:rPr lang="en-US" sz="1000">
                          <a:latin typeface="Avenir"/>
                          <a:ea typeface="Avenir"/>
                          <a:cs typeface="Avenir"/>
                          <a:sym typeface="Avenir"/>
                        </a:rPr>
                        <a:t>Security / safety of location quantified by frequency of attacks</a:t>
                      </a:r>
                      <a:endParaRPr sz="1000">
                        <a:latin typeface="Avenir"/>
                        <a:ea typeface="Avenir"/>
                        <a:cs typeface="Avenir"/>
                        <a:sym typeface="Avenir"/>
                      </a:endParaRPr>
                    </a:p>
                  </a:txBody>
                  <a:tcPr marT="0" marB="0" marR="73025" marL="73025" anchor="ctr">
                    <a:solidFill>
                      <a:srgbClr val="FFFFFF"/>
                    </a:solidFill>
                  </a:tcPr>
                </a:tc>
              </a:tr>
            </a:tbl>
          </a:graphicData>
        </a:graphic>
      </p:graphicFrame>
      <p:sp>
        <p:nvSpPr>
          <p:cNvPr id="226" name="Google Shape;226;p21"/>
          <p:cNvSpPr txBox="1"/>
          <p:nvPr/>
        </p:nvSpPr>
        <p:spPr>
          <a:xfrm>
            <a:off x="389375" y="869650"/>
            <a:ext cx="8244300" cy="132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100">
                <a:solidFill>
                  <a:schemeClr val="dk1"/>
                </a:solidFill>
                <a:latin typeface="Avenir"/>
                <a:ea typeface="Avenir"/>
                <a:cs typeface="Avenir"/>
                <a:sym typeface="Avenir"/>
              </a:rPr>
              <a:t>To narrow the potential recipient pool, the geography should first be selected prior to conducting the recipient segmentation. The geography will also inform which DFS providers are best suited to </a:t>
            </a:r>
            <a:r>
              <a:rPr lang="en-US" sz="1100">
                <a:solidFill>
                  <a:schemeClr val="dk1"/>
                </a:solidFill>
                <a:latin typeface="Avenir"/>
                <a:ea typeface="Avenir"/>
                <a:cs typeface="Avenir"/>
                <a:sym typeface="Avenir"/>
              </a:rPr>
              <a:t>participative</a:t>
            </a:r>
            <a:r>
              <a:rPr lang="en-US" sz="1100">
                <a:solidFill>
                  <a:schemeClr val="dk1"/>
                </a:solidFill>
                <a:latin typeface="Avenir"/>
                <a:ea typeface="Avenir"/>
                <a:cs typeface="Avenir"/>
                <a:sym typeface="Avenir"/>
              </a:rPr>
              <a:t> given their </a:t>
            </a:r>
            <a:r>
              <a:rPr lang="en-US" sz="1100">
                <a:solidFill>
                  <a:schemeClr val="dk1"/>
                </a:solidFill>
                <a:latin typeface="Avenir"/>
                <a:ea typeface="Avenir"/>
                <a:cs typeface="Avenir"/>
                <a:sym typeface="Avenir"/>
              </a:rPr>
              <a:t>strengths / presence</a:t>
            </a:r>
            <a:r>
              <a:rPr lang="en-US" sz="1100">
                <a:solidFill>
                  <a:schemeClr val="dk1"/>
                </a:solidFill>
                <a:latin typeface="Avenir"/>
                <a:ea typeface="Avenir"/>
                <a:cs typeface="Avenir"/>
                <a:sym typeface="Avenir"/>
              </a:rPr>
              <a:t> in certain regions of a country. </a:t>
            </a:r>
            <a:r>
              <a:rPr b="1" lang="en-US" sz="1100">
                <a:solidFill>
                  <a:schemeClr val="lt2"/>
                </a:solidFill>
                <a:latin typeface="Avenir"/>
                <a:ea typeface="Avenir"/>
                <a:cs typeface="Avenir"/>
                <a:sym typeface="Avenir"/>
              </a:rPr>
              <a:t>This first engagement with DFS providers can be used to 1) receive data points to determine the geography, 2) gauge their interest in participating in the pilot and 3) to communicate expectations for DFS providers around recipient registration, liquidity management, cash in-cash out agent presence and account troubleshooting.</a:t>
            </a:r>
            <a:r>
              <a:rPr lang="en-US" sz="1100">
                <a:solidFill>
                  <a:schemeClr val="dk1"/>
                </a:solidFill>
                <a:latin typeface="Avenir"/>
                <a:ea typeface="Avenir"/>
                <a:cs typeface="Avenir"/>
                <a:sym typeface="Avenir"/>
              </a:rPr>
              <a:t> In determining the geography, the below indicators must be assessed:  </a:t>
            </a:r>
            <a:endParaRPr sz="1100"/>
          </a:p>
        </p:txBody>
      </p:sp>
      <p:sp>
        <p:nvSpPr>
          <p:cNvPr id="227" name="Google Shape;227;p21"/>
          <p:cNvSpPr txBox="1"/>
          <p:nvPr>
            <p:ph idx="12" type="sldNum"/>
          </p:nvPr>
        </p:nvSpPr>
        <p:spPr>
          <a:xfrm>
            <a:off x="74461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Humanitarian</a:t>
            </a:r>
            <a:r>
              <a:rPr lang="en-US"/>
              <a:t>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2"/>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2: </a:t>
            </a:r>
            <a:r>
              <a:rPr lang="en-US"/>
              <a:t>Analyze Relevant Data Points in Existing Databases</a:t>
            </a:r>
            <a:r>
              <a:rPr lang="en-US"/>
              <a:t> </a:t>
            </a:r>
            <a:endParaRPr/>
          </a:p>
        </p:txBody>
      </p:sp>
      <p:sp>
        <p:nvSpPr>
          <p:cNvPr id="234" name="Google Shape;234;p22"/>
          <p:cNvSpPr txBox="1"/>
          <p:nvPr/>
        </p:nvSpPr>
        <p:spPr>
          <a:xfrm>
            <a:off x="1332875" y="1219950"/>
            <a:ext cx="7644300" cy="312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In the second phase, the consortium will conduct an analysis of the existing types of information held on program recipients to determine where proxy data points for digital account readiness might exist.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After matching existing data to other indicators available in national datasets and registries, an expanded list of relevant indicators can be developed based on the available dataset.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Once the final list is developed, DFS providers should be engaged to receive feedback on the indicator list. After receiving feedback from the DFS providers, the final list of proxy indicators will be complete. </a:t>
            </a:r>
            <a:endParaRPr/>
          </a:p>
        </p:txBody>
      </p:sp>
      <p:pic>
        <p:nvPicPr>
          <p:cNvPr id="235" name="Google Shape;235;p22"/>
          <p:cNvPicPr preferRelativeResize="0"/>
          <p:nvPr/>
        </p:nvPicPr>
        <p:blipFill>
          <a:blip r:embed="rId3">
            <a:alphaModFix/>
          </a:blip>
          <a:stretch>
            <a:fillRect/>
          </a:stretch>
        </p:blipFill>
        <p:spPr>
          <a:xfrm>
            <a:off x="350174" y="1178337"/>
            <a:ext cx="756801" cy="756825"/>
          </a:xfrm>
          <a:prstGeom prst="rect">
            <a:avLst/>
          </a:prstGeom>
          <a:noFill/>
          <a:ln>
            <a:noFill/>
          </a:ln>
        </p:spPr>
      </p:pic>
      <p:pic>
        <p:nvPicPr>
          <p:cNvPr id="236" name="Google Shape;236;p22"/>
          <p:cNvPicPr preferRelativeResize="0"/>
          <p:nvPr/>
        </p:nvPicPr>
        <p:blipFill>
          <a:blip r:embed="rId4">
            <a:alphaModFix/>
          </a:blip>
          <a:stretch>
            <a:fillRect/>
          </a:stretch>
        </p:blipFill>
        <p:spPr>
          <a:xfrm>
            <a:off x="350171" y="2406029"/>
            <a:ext cx="756801" cy="756801"/>
          </a:xfrm>
          <a:prstGeom prst="rect">
            <a:avLst/>
          </a:prstGeom>
          <a:noFill/>
          <a:ln>
            <a:noFill/>
          </a:ln>
        </p:spPr>
      </p:pic>
      <p:pic>
        <p:nvPicPr>
          <p:cNvPr id="237" name="Google Shape;237;p22"/>
          <p:cNvPicPr preferRelativeResize="0"/>
          <p:nvPr/>
        </p:nvPicPr>
        <p:blipFill>
          <a:blip r:embed="rId5">
            <a:alphaModFix/>
          </a:blip>
          <a:stretch>
            <a:fillRect/>
          </a:stretch>
        </p:blipFill>
        <p:spPr>
          <a:xfrm>
            <a:off x="350175" y="3330100"/>
            <a:ext cx="883224" cy="883224"/>
          </a:xfrm>
          <a:prstGeom prst="rect">
            <a:avLst/>
          </a:prstGeom>
          <a:noFill/>
          <a:ln>
            <a:noFill/>
          </a:ln>
        </p:spPr>
      </p:pic>
      <p:sp>
        <p:nvSpPr>
          <p:cNvPr id="238" name="Google Shape;238;p22"/>
          <p:cNvSpPr txBox="1"/>
          <p:nvPr>
            <p:ph idx="12" type="sldNum"/>
          </p:nvPr>
        </p:nvSpPr>
        <p:spPr>
          <a:xfrm>
            <a:off x="74461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Humanitarian</a:t>
            </a:r>
            <a:r>
              <a:rPr lang="en-US"/>
              <a:t>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23"/>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3: </a:t>
            </a:r>
            <a:r>
              <a:rPr lang="en-US"/>
              <a:t>Segmentation Model Testing </a:t>
            </a:r>
            <a:endParaRPr/>
          </a:p>
        </p:txBody>
      </p:sp>
      <p:graphicFrame>
        <p:nvGraphicFramePr>
          <p:cNvPr id="245" name="Google Shape;245;p23"/>
          <p:cNvGraphicFramePr/>
          <p:nvPr/>
        </p:nvGraphicFramePr>
        <p:xfrm>
          <a:off x="2784375" y="1928550"/>
          <a:ext cx="3000000" cy="3000000"/>
        </p:xfrm>
        <a:graphic>
          <a:graphicData uri="http://schemas.openxmlformats.org/drawingml/2006/table">
            <a:tbl>
              <a:tblPr bandRow="1">
                <a:noFill/>
                <a:tableStyleId>{D6521CF5-8932-42AE-A0AD-E6D831FB520A}</a:tableStyleId>
              </a:tblPr>
              <a:tblGrid>
                <a:gridCol w="1654800"/>
                <a:gridCol w="1428125"/>
                <a:gridCol w="1428750"/>
                <a:gridCol w="1428750"/>
              </a:tblGrid>
              <a:tr h="210175">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Indicator</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Score of 3</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Score of 2</a:t>
                      </a:r>
                      <a:endParaRPr b="1" sz="1050">
                        <a:solidFill>
                          <a:srgbClr val="FFFFFF"/>
                        </a:solidFill>
                        <a:latin typeface="Avenir"/>
                        <a:ea typeface="Avenir"/>
                        <a:cs typeface="Avenir"/>
                        <a:sym typeface="Avenir"/>
                      </a:endParaRPr>
                    </a:p>
                  </a:txBody>
                  <a:tcPr marT="0" marB="0" marR="73025" marL="73025" anchor="ctr">
                    <a:solidFill>
                      <a:srgbClr val="163583"/>
                    </a:solidFill>
                  </a:tcPr>
                </a:tc>
                <a:tc>
                  <a:txBody>
                    <a:bodyPr/>
                    <a:lstStyle/>
                    <a:p>
                      <a:pPr indent="0" lvl="0" marL="0" rtl="0" algn="l">
                        <a:spcBef>
                          <a:spcPts val="0"/>
                        </a:spcBef>
                        <a:spcAft>
                          <a:spcPts val="0"/>
                        </a:spcAft>
                        <a:buNone/>
                      </a:pPr>
                      <a:r>
                        <a:rPr b="1" lang="en-US" sz="1050">
                          <a:solidFill>
                            <a:srgbClr val="FFFFFF"/>
                          </a:solidFill>
                          <a:latin typeface="Avenir"/>
                          <a:ea typeface="Avenir"/>
                          <a:cs typeface="Avenir"/>
                          <a:sym typeface="Avenir"/>
                        </a:rPr>
                        <a:t>Score of 1</a:t>
                      </a:r>
                      <a:endParaRPr b="1" sz="1050">
                        <a:solidFill>
                          <a:srgbClr val="FFFFFF"/>
                        </a:solidFill>
                        <a:latin typeface="Avenir"/>
                        <a:ea typeface="Avenir"/>
                        <a:cs typeface="Avenir"/>
                        <a:sym typeface="Avenir"/>
                      </a:endParaRPr>
                    </a:p>
                  </a:txBody>
                  <a:tcPr marT="0" marB="0" marR="73025" marL="73025" anchor="ctr">
                    <a:solidFill>
                      <a:srgbClr val="163583"/>
                    </a:solidFill>
                  </a:tcPr>
                </a:tc>
              </a:tr>
              <a:tr h="393700">
                <a:tc>
                  <a:txBody>
                    <a:bodyPr/>
                    <a:lstStyle/>
                    <a:p>
                      <a:pPr indent="0" lvl="0" marL="0" rtl="0" algn="l">
                        <a:spcBef>
                          <a:spcPts val="0"/>
                        </a:spcBef>
                        <a:spcAft>
                          <a:spcPts val="0"/>
                        </a:spcAft>
                        <a:buNone/>
                      </a:pPr>
                      <a:r>
                        <a:rPr lang="en-US" sz="1000">
                          <a:latin typeface="Avenir"/>
                          <a:ea typeface="Avenir"/>
                          <a:cs typeface="Avenir"/>
                          <a:sym typeface="Avenir"/>
                        </a:rPr>
                        <a:t>Mobile phone ownership</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N/A</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No </a:t>
                      </a:r>
                      <a:endParaRPr sz="1000">
                        <a:latin typeface="Avenir"/>
                        <a:ea typeface="Avenir"/>
                        <a:cs typeface="Avenir"/>
                        <a:sym typeface="Avenir"/>
                      </a:endParaRPr>
                    </a:p>
                  </a:txBody>
                  <a:tcPr marT="0" marB="0" marR="73025" marL="73025" anchor="ctr">
                    <a:solidFill>
                      <a:srgbClr val="E1EAF3"/>
                    </a:solidFill>
                  </a:tcPr>
                </a:tc>
              </a:tr>
              <a:tr h="387975">
                <a:tc>
                  <a:txBody>
                    <a:bodyPr/>
                    <a:lstStyle/>
                    <a:p>
                      <a:pPr indent="0" lvl="0" marL="0" rtl="0" algn="l">
                        <a:spcBef>
                          <a:spcPts val="0"/>
                        </a:spcBef>
                        <a:spcAft>
                          <a:spcPts val="0"/>
                        </a:spcAft>
                        <a:buNone/>
                      </a:pPr>
                      <a:r>
                        <a:rPr lang="en-US" sz="1000">
                          <a:latin typeface="Avenir"/>
                          <a:ea typeface="Avenir"/>
                          <a:cs typeface="Avenir"/>
                          <a:sym typeface="Avenir"/>
                        </a:rPr>
                        <a:t>Account ownership</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Full bank account</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Other formal financial account</a:t>
                      </a:r>
                      <a:endParaRPr sz="1000">
                        <a:latin typeface="Avenir"/>
                        <a:ea typeface="Avenir"/>
                        <a:cs typeface="Avenir"/>
                        <a:sym typeface="Avenir"/>
                      </a:endParaRPr>
                    </a:p>
                  </a:txBody>
                  <a:tcPr marT="0" marB="0" marR="73025" marL="73025" anchor="ctr">
                    <a:solidFill>
                      <a:srgbClr val="FFFFFF"/>
                    </a:solidFill>
                  </a:tcPr>
                </a:tc>
                <a:tc>
                  <a:txBody>
                    <a:bodyPr/>
                    <a:lstStyle/>
                    <a:p>
                      <a:pPr indent="0" lvl="0" marL="0" rtl="0" algn="l">
                        <a:spcBef>
                          <a:spcPts val="0"/>
                        </a:spcBef>
                        <a:spcAft>
                          <a:spcPts val="0"/>
                        </a:spcAft>
                        <a:buNone/>
                      </a:pPr>
                      <a:r>
                        <a:rPr lang="en-US" sz="1000">
                          <a:latin typeface="Avenir"/>
                          <a:ea typeface="Avenir"/>
                          <a:cs typeface="Avenir"/>
                          <a:sym typeface="Avenir"/>
                        </a:rPr>
                        <a:t>No account</a:t>
                      </a:r>
                      <a:endParaRPr sz="1000">
                        <a:latin typeface="Avenir"/>
                        <a:ea typeface="Avenir"/>
                        <a:cs typeface="Avenir"/>
                        <a:sym typeface="Avenir"/>
                      </a:endParaRPr>
                    </a:p>
                  </a:txBody>
                  <a:tcPr marT="0" marB="0" marR="73025" marL="73025" anchor="ctr">
                    <a:solidFill>
                      <a:srgbClr val="FFFFFF"/>
                    </a:solidFill>
                  </a:tcPr>
                </a:tc>
              </a:tr>
              <a:tr h="393700">
                <a:tc>
                  <a:txBody>
                    <a:bodyPr/>
                    <a:lstStyle/>
                    <a:p>
                      <a:pPr indent="0" lvl="0" marL="0" rtl="0" algn="l">
                        <a:spcBef>
                          <a:spcPts val="0"/>
                        </a:spcBef>
                        <a:spcAft>
                          <a:spcPts val="0"/>
                        </a:spcAft>
                        <a:buNone/>
                      </a:pPr>
                      <a:r>
                        <a:rPr lang="en-US" sz="1000">
                          <a:latin typeface="Avenir"/>
                          <a:ea typeface="Avenir"/>
                          <a:cs typeface="Avenir"/>
                          <a:sym typeface="Avenir"/>
                        </a:rPr>
                        <a:t>Smartphone ownership</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No</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N/A </a:t>
                      </a:r>
                      <a:endParaRPr sz="1000">
                        <a:latin typeface="Avenir"/>
                        <a:ea typeface="Avenir"/>
                        <a:cs typeface="Avenir"/>
                        <a:sym typeface="Avenir"/>
                      </a:endParaRPr>
                    </a:p>
                  </a:txBody>
                  <a:tcPr marT="0" marB="0" marR="73025" marL="73025" anchor="ctr">
                    <a:solidFill>
                      <a:srgbClr val="E1EAF3"/>
                    </a:solidFill>
                  </a:tcPr>
                </a:tc>
              </a:tr>
              <a:tr h="393700">
                <a:tc>
                  <a:txBody>
                    <a:bodyPr/>
                    <a:lstStyle/>
                    <a:p>
                      <a:pPr indent="0" lvl="0" marL="0" rtl="0" algn="l">
                        <a:spcBef>
                          <a:spcPts val="0"/>
                        </a:spcBef>
                        <a:spcAft>
                          <a:spcPts val="0"/>
                        </a:spcAft>
                        <a:buNone/>
                      </a:pPr>
                      <a:r>
                        <a:rPr lang="en-US" sz="1000">
                          <a:latin typeface="Avenir"/>
                          <a:ea typeface="Avenir"/>
                          <a:cs typeface="Avenir"/>
                          <a:sym typeface="Avenir"/>
                        </a:rPr>
                        <a:t>Electricity Source </a:t>
                      </a:r>
                      <a:endParaRPr sz="1000">
                        <a:latin typeface="Avenir"/>
                        <a:ea typeface="Avenir"/>
                        <a:cs typeface="Avenir"/>
                        <a:sym typeface="Avenir"/>
                      </a:endParaRPr>
                    </a:p>
                  </a:txBody>
                  <a:tcPr marT="0" marB="0" marR="73025" marL="73025" anchor="ctr">
                    <a:solidFill>
                      <a:schemeClr val="lt1"/>
                    </a:solidFill>
                  </a:tcPr>
                </a:tc>
                <a:tc>
                  <a:txBody>
                    <a:bodyPr/>
                    <a:lstStyle/>
                    <a:p>
                      <a:pPr indent="0" lvl="0" marL="0" rtl="0" algn="l">
                        <a:spcBef>
                          <a:spcPts val="0"/>
                        </a:spcBef>
                        <a:spcAft>
                          <a:spcPts val="0"/>
                        </a:spcAft>
                        <a:buNone/>
                      </a:pPr>
                      <a:r>
                        <a:rPr lang="en-US" sz="1000">
                          <a:latin typeface="Avenir"/>
                          <a:ea typeface="Avenir"/>
                          <a:cs typeface="Avenir"/>
                          <a:sym typeface="Avenir"/>
                        </a:rPr>
                        <a:t>Yes</a:t>
                      </a:r>
                      <a:endParaRPr sz="1000">
                        <a:latin typeface="Avenir"/>
                        <a:ea typeface="Avenir"/>
                        <a:cs typeface="Avenir"/>
                        <a:sym typeface="Avenir"/>
                      </a:endParaRPr>
                    </a:p>
                  </a:txBody>
                  <a:tcPr marT="0" marB="0" marR="73025" marL="73025" anchor="ctr">
                    <a:solidFill>
                      <a:schemeClr val="lt1"/>
                    </a:solidFill>
                  </a:tcPr>
                </a:tc>
                <a:tc>
                  <a:txBody>
                    <a:bodyPr/>
                    <a:lstStyle/>
                    <a:p>
                      <a:pPr indent="0" lvl="0" marL="0" rtl="0" algn="l">
                        <a:spcBef>
                          <a:spcPts val="0"/>
                        </a:spcBef>
                        <a:spcAft>
                          <a:spcPts val="0"/>
                        </a:spcAft>
                        <a:buNone/>
                      </a:pPr>
                      <a:r>
                        <a:rPr lang="en-US" sz="1000">
                          <a:latin typeface="Avenir"/>
                          <a:ea typeface="Avenir"/>
                          <a:cs typeface="Avenir"/>
                          <a:sym typeface="Avenir"/>
                        </a:rPr>
                        <a:t>No</a:t>
                      </a:r>
                      <a:endParaRPr sz="1000">
                        <a:latin typeface="Avenir"/>
                        <a:ea typeface="Avenir"/>
                        <a:cs typeface="Avenir"/>
                        <a:sym typeface="Avenir"/>
                      </a:endParaRPr>
                    </a:p>
                  </a:txBody>
                  <a:tcPr marT="0" marB="0" marR="73025" marL="73025" anchor="ctr">
                    <a:solidFill>
                      <a:schemeClr val="lt1"/>
                    </a:solidFill>
                  </a:tcPr>
                </a:tc>
                <a:tc>
                  <a:txBody>
                    <a:bodyPr/>
                    <a:lstStyle/>
                    <a:p>
                      <a:pPr indent="0" lvl="0" marL="0" rtl="0" algn="l">
                        <a:spcBef>
                          <a:spcPts val="0"/>
                        </a:spcBef>
                        <a:spcAft>
                          <a:spcPts val="0"/>
                        </a:spcAft>
                        <a:buNone/>
                      </a:pPr>
                      <a:r>
                        <a:rPr lang="en-US" sz="1000">
                          <a:latin typeface="Avenir"/>
                          <a:ea typeface="Avenir"/>
                          <a:cs typeface="Avenir"/>
                          <a:sym typeface="Avenir"/>
                        </a:rPr>
                        <a:t>N/A</a:t>
                      </a:r>
                      <a:endParaRPr sz="1000">
                        <a:latin typeface="Avenir"/>
                        <a:ea typeface="Avenir"/>
                        <a:cs typeface="Avenir"/>
                        <a:sym typeface="Avenir"/>
                      </a:endParaRPr>
                    </a:p>
                  </a:txBody>
                  <a:tcPr marT="0" marB="0" marR="73025" marL="73025" anchor="ctr">
                    <a:solidFill>
                      <a:schemeClr val="lt1"/>
                    </a:solidFill>
                  </a:tcPr>
                </a:tc>
              </a:tr>
              <a:tr h="382275">
                <a:tc>
                  <a:txBody>
                    <a:bodyPr/>
                    <a:lstStyle/>
                    <a:p>
                      <a:pPr indent="0" lvl="0" marL="0" rtl="0" algn="l">
                        <a:spcBef>
                          <a:spcPts val="0"/>
                        </a:spcBef>
                        <a:spcAft>
                          <a:spcPts val="0"/>
                        </a:spcAft>
                        <a:buNone/>
                      </a:pPr>
                      <a:r>
                        <a:rPr lang="en-US" sz="1000">
                          <a:latin typeface="Avenir"/>
                          <a:ea typeface="Avenir"/>
                          <a:cs typeface="Avenir"/>
                          <a:sym typeface="Avenir"/>
                        </a:rPr>
                        <a:t>Proximity to market centers </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Under 20 minutes </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Between 20-60 minutes</a:t>
                      </a:r>
                      <a:endParaRPr sz="1000">
                        <a:latin typeface="Avenir"/>
                        <a:ea typeface="Avenir"/>
                        <a:cs typeface="Avenir"/>
                        <a:sym typeface="Avenir"/>
                      </a:endParaRPr>
                    </a:p>
                  </a:txBody>
                  <a:tcPr marT="0" marB="0" marR="73025" marL="73025" anchor="ctr">
                    <a:solidFill>
                      <a:srgbClr val="E1EAF3"/>
                    </a:solidFill>
                  </a:tcPr>
                </a:tc>
                <a:tc>
                  <a:txBody>
                    <a:bodyPr/>
                    <a:lstStyle/>
                    <a:p>
                      <a:pPr indent="0" lvl="0" marL="0" rtl="0" algn="l">
                        <a:spcBef>
                          <a:spcPts val="0"/>
                        </a:spcBef>
                        <a:spcAft>
                          <a:spcPts val="0"/>
                        </a:spcAft>
                        <a:buNone/>
                      </a:pPr>
                      <a:r>
                        <a:rPr lang="en-US" sz="1000">
                          <a:latin typeface="Avenir"/>
                          <a:ea typeface="Avenir"/>
                          <a:cs typeface="Avenir"/>
                          <a:sym typeface="Avenir"/>
                        </a:rPr>
                        <a:t>Over 1 hour</a:t>
                      </a:r>
                      <a:endParaRPr sz="1000">
                        <a:latin typeface="Avenir"/>
                        <a:ea typeface="Avenir"/>
                        <a:cs typeface="Avenir"/>
                        <a:sym typeface="Avenir"/>
                      </a:endParaRPr>
                    </a:p>
                  </a:txBody>
                  <a:tcPr marT="0" marB="0" marR="73025" marL="73025" anchor="ctr">
                    <a:solidFill>
                      <a:srgbClr val="E1EAF3"/>
                    </a:solidFill>
                  </a:tcPr>
                </a:tc>
              </a:tr>
            </a:tbl>
          </a:graphicData>
        </a:graphic>
      </p:graphicFrame>
      <p:sp>
        <p:nvSpPr>
          <p:cNvPr id="246" name="Google Shape;246;p23"/>
          <p:cNvSpPr txBox="1"/>
          <p:nvPr/>
        </p:nvSpPr>
        <p:spPr>
          <a:xfrm>
            <a:off x="476952" y="864025"/>
            <a:ext cx="8367600" cy="1143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Using the final indicator list, recipients in the selected geographies can then be scored based on the sample scoring criteria in the table below, with 3 being the highest score and 1 being the lowest. </a:t>
            </a:r>
            <a:endParaRPr>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lt2"/>
                </a:solidFill>
                <a:latin typeface="Avenir"/>
                <a:ea typeface="Avenir"/>
                <a:cs typeface="Avenir"/>
                <a:sym typeface="Avenir"/>
              </a:rPr>
              <a:t>T</a:t>
            </a:r>
            <a:r>
              <a:rPr b="1" lang="en-US">
                <a:solidFill>
                  <a:schemeClr val="lt2"/>
                </a:solidFill>
                <a:latin typeface="Avenir"/>
                <a:ea typeface="Avenir"/>
                <a:cs typeface="Avenir"/>
                <a:sym typeface="Avenir"/>
              </a:rPr>
              <a:t>he lowest score possible using this scoring criteria is 9; the highest is 24.</a:t>
            </a:r>
            <a:endParaRPr b="1">
              <a:solidFill>
                <a:schemeClr val="lt2"/>
              </a:solidFill>
              <a:latin typeface="Avenir"/>
              <a:ea typeface="Avenir"/>
              <a:cs typeface="Avenir"/>
              <a:sym typeface="Avenir"/>
            </a:endParaRPr>
          </a:p>
          <a:p>
            <a:pPr indent="0" lvl="0" marL="0" rtl="0" algn="l">
              <a:lnSpc>
                <a:spcPct val="115000"/>
              </a:lnSpc>
              <a:spcBef>
                <a:spcPts val="0"/>
              </a:spcBef>
              <a:spcAft>
                <a:spcPts val="0"/>
              </a:spcAft>
              <a:buNone/>
            </a:pPr>
            <a:r>
              <a:rPr lang="en-US">
                <a:solidFill>
                  <a:schemeClr val="dk1"/>
                </a:solidFill>
                <a:latin typeface="Avenir"/>
                <a:ea typeface="Avenir"/>
                <a:cs typeface="Avenir"/>
                <a:sym typeface="Avenir"/>
              </a:rPr>
              <a:t> </a:t>
            </a:r>
            <a:endParaRPr/>
          </a:p>
        </p:txBody>
      </p:sp>
      <p:sp>
        <p:nvSpPr>
          <p:cNvPr id="247" name="Google Shape;247;p23"/>
          <p:cNvSpPr txBox="1"/>
          <p:nvPr/>
        </p:nvSpPr>
        <p:spPr>
          <a:xfrm>
            <a:off x="52350" y="1881175"/>
            <a:ext cx="2951100" cy="255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u="sng">
                <a:solidFill>
                  <a:schemeClr val="dk1"/>
                </a:solidFill>
                <a:latin typeface="Avenir"/>
                <a:ea typeface="Avenir"/>
                <a:cs typeface="Avenir"/>
                <a:sym typeface="Avenir"/>
              </a:rPr>
              <a:t>Scores between 20 - 24  </a:t>
            </a:r>
            <a:endParaRPr b="1" u="sng">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“Ready now”</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u="sng">
                <a:solidFill>
                  <a:schemeClr val="dk1"/>
                </a:solidFill>
                <a:latin typeface="Avenir"/>
                <a:ea typeface="Avenir"/>
                <a:cs typeface="Avenir"/>
                <a:sym typeface="Avenir"/>
              </a:rPr>
              <a:t>Scores between 13-19 </a:t>
            </a:r>
            <a:endParaRPr b="1" u="sng">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“Ready with an intervention”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a:p>
            <a:pPr indent="0" lvl="0" marL="0" rtl="0" algn="l">
              <a:spcBef>
                <a:spcPts val="0"/>
              </a:spcBef>
              <a:spcAft>
                <a:spcPts val="0"/>
              </a:spcAft>
              <a:buNone/>
            </a:pPr>
            <a:r>
              <a:rPr b="1" lang="en-US" u="sng">
                <a:solidFill>
                  <a:schemeClr val="dk1"/>
                </a:solidFill>
                <a:latin typeface="Avenir"/>
                <a:ea typeface="Avenir"/>
                <a:cs typeface="Avenir"/>
                <a:sym typeface="Avenir"/>
              </a:rPr>
              <a:t>Scores below 13 </a:t>
            </a:r>
            <a:endParaRPr>
              <a:solidFill>
                <a:schemeClr val="dk1"/>
              </a:solidFill>
              <a:latin typeface="Avenir"/>
              <a:ea typeface="Avenir"/>
              <a:cs typeface="Avenir"/>
              <a:sym typeface="Avenir"/>
            </a:endParaRPr>
          </a:p>
          <a:p>
            <a:pPr indent="0" lvl="0" marL="0" rtl="0" algn="l">
              <a:spcBef>
                <a:spcPts val="0"/>
              </a:spcBef>
              <a:spcAft>
                <a:spcPts val="0"/>
              </a:spcAft>
              <a:buNone/>
            </a:pPr>
            <a:r>
              <a:rPr lang="en-US">
                <a:solidFill>
                  <a:schemeClr val="dk1"/>
                </a:solidFill>
                <a:latin typeface="Avenir"/>
                <a:ea typeface="Avenir"/>
                <a:cs typeface="Avenir"/>
                <a:sym typeface="Avenir"/>
              </a:rPr>
              <a:t>“Ready only with a large intervention”  </a:t>
            </a:r>
            <a:endParaRPr>
              <a:solidFill>
                <a:schemeClr val="dk1"/>
              </a:solidFill>
              <a:latin typeface="Avenir"/>
              <a:ea typeface="Avenir"/>
              <a:cs typeface="Avenir"/>
              <a:sym typeface="Avenir"/>
            </a:endParaRPr>
          </a:p>
          <a:p>
            <a:pPr indent="0" lvl="0" marL="0" rtl="0" algn="l">
              <a:spcBef>
                <a:spcPts val="0"/>
              </a:spcBef>
              <a:spcAft>
                <a:spcPts val="0"/>
              </a:spcAft>
              <a:buNone/>
            </a:pPr>
            <a:r>
              <a:t/>
            </a:r>
            <a:endParaRPr>
              <a:solidFill>
                <a:schemeClr val="dk1"/>
              </a:solidFill>
              <a:latin typeface="Avenir"/>
              <a:ea typeface="Avenir"/>
              <a:cs typeface="Avenir"/>
              <a:sym typeface="Avenir"/>
            </a:endParaRPr>
          </a:p>
        </p:txBody>
      </p:sp>
      <p:sp>
        <p:nvSpPr>
          <p:cNvPr id="248" name="Google Shape;248;p23"/>
          <p:cNvSpPr txBox="1"/>
          <p:nvPr>
            <p:ph idx="12" type="sldNum"/>
          </p:nvPr>
        </p:nvSpPr>
        <p:spPr>
          <a:xfrm>
            <a:off x="74461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Humanitarian</a:t>
            </a:r>
            <a:r>
              <a:rPr lang="en-US"/>
              <a:t>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24"/>
          <p:cNvSpPr txBox="1"/>
          <p:nvPr>
            <p:ph type="title"/>
          </p:nvPr>
        </p:nvSpPr>
        <p:spPr>
          <a:xfrm>
            <a:off x="689373" y="422250"/>
            <a:ext cx="7644300" cy="341700"/>
          </a:xfrm>
          <a:prstGeom prst="rect">
            <a:avLst/>
          </a:prstGeom>
        </p:spPr>
        <p:txBody>
          <a:bodyPr anchorCtr="0" anchor="t" bIns="45700" lIns="91425" spcFirstLastPara="1" rIns="91425" wrap="square" tIns="45700">
            <a:spAutoFit/>
          </a:bodyPr>
          <a:lstStyle/>
          <a:p>
            <a:pPr indent="0" lvl="0" marL="0" rtl="0" algn="l">
              <a:spcBef>
                <a:spcPts val="0"/>
              </a:spcBef>
              <a:spcAft>
                <a:spcPts val="0"/>
              </a:spcAft>
              <a:buNone/>
            </a:pPr>
            <a:r>
              <a:rPr lang="en-US"/>
              <a:t>Phase 4:  PSP Contracting</a:t>
            </a:r>
            <a:endParaRPr/>
          </a:p>
        </p:txBody>
      </p:sp>
      <p:sp>
        <p:nvSpPr>
          <p:cNvPr id="255" name="Google Shape;255;p24"/>
          <p:cNvSpPr txBox="1"/>
          <p:nvPr/>
        </p:nvSpPr>
        <p:spPr>
          <a:xfrm>
            <a:off x="565625" y="962025"/>
            <a:ext cx="8325000" cy="383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300">
                <a:solidFill>
                  <a:schemeClr val="dk1"/>
                </a:solidFill>
                <a:latin typeface="Avenir"/>
                <a:ea typeface="Avenir"/>
                <a:cs typeface="Avenir"/>
                <a:sym typeface="Avenir"/>
              </a:rPr>
              <a:t>Once the segmentation model is complete, DFS providers should be contracted based on the following selection criteria: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sz="1300">
                <a:solidFill>
                  <a:schemeClr val="dk1"/>
                </a:solidFill>
                <a:latin typeface="Avenir"/>
                <a:ea typeface="Avenir"/>
                <a:cs typeface="Avenir"/>
                <a:sym typeface="Avenir"/>
              </a:rPr>
              <a:t>Once the DFS partner is contracted, the recipient list should be shared and arrangements should be made to centralize the recipients at a specific day and time for account registration and digital financial literacy training.  </a:t>
            </a:r>
            <a:endParaRPr sz="1300">
              <a:solidFill>
                <a:schemeClr val="dk1"/>
              </a:solidFill>
              <a:latin typeface="Avenir"/>
              <a:ea typeface="Avenir"/>
              <a:cs typeface="Avenir"/>
              <a:sym typeface="Avenir"/>
            </a:endParaRPr>
          </a:p>
        </p:txBody>
      </p:sp>
      <p:pic>
        <p:nvPicPr>
          <p:cNvPr id="256" name="Google Shape;256;p24"/>
          <p:cNvPicPr preferRelativeResize="0"/>
          <p:nvPr/>
        </p:nvPicPr>
        <p:blipFill>
          <a:blip r:embed="rId3">
            <a:alphaModFix/>
          </a:blip>
          <a:stretch>
            <a:fillRect/>
          </a:stretch>
        </p:blipFill>
        <p:spPr>
          <a:xfrm>
            <a:off x="1153296" y="1615279"/>
            <a:ext cx="457500" cy="457500"/>
          </a:xfrm>
          <a:prstGeom prst="rect">
            <a:avLst/>
          </a:prstGeom>
          <a:noFill/>
          <a:ln>
            <a:noFill/>
          </a:ln>
        </p:spPr>
      </p:pic>
      <p:sp>
        <p:nvSpPr>
          <p:cNvPr id="257" name="Google Shape;257;p24"/>
          <p:cNvSpPr txBox="1"/>
          <p:nvPr/>
        </p:nvSpPr>
        <p:spPr>
          <a:xfrm>
            <a:off x="718300" y="2006475"/>
            <a:ext cx="13275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Technical Competence</a:t>
            </a:r>
            <a:endParaRPr sz="1300"/>
          </a:p>
        </p:txBody>
      </p:sp>
      <p:pic>
        <p:nvPicPr>
          <p:cNvPr id="258" name="Google Shape;258;p24"/>
          <p:cNvPicPr preferRelativeResize="0"/>
          <p:nvPr/>
        </p:nvPicPr>
        <p:blipFill>
          <a:blip r:embed="rId4">
            <a:alphaModFix/>
          </a:blip>
          <a:stretch>
            <a:fillRect/>
          </a:stretch>
        </p:blipFill>
        <p:spPr>
          <a:xfrm>
            <a:off x="2544975" y="1569675"/>
            <a:ext cx="548700" cy="548700"/>
          </a:xfrm>
          <a:prstGeom prst="rect">
            <a:avLst/>
          </a:prstGeom>
          <a:noFill/>
          <a:ln>
            <a:noFill/>
          </a:ln>
        </p:spPr>
      </p:pic>
      <p:sp>
        <p:nvSpPr>
          <p:cNvPr id="259" name="Google Shape;259;p24"/>
          <p:cNvSpPr txBox="1"/>
          <p:nvPr/>
        </p:nvSpPr>
        <p:spPr>
          <a:xfrm>
            <a:off x="1994500" y="2042175"/>
            <a:ext cx="15759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Experience with Humanitarian Orgs</a:t>
            </a:r>
            <a:endParaRPr sz="1300"/>
          </a:p>
        </p:txBody>
      </p:sp>
      <p:pic>
        <p:nvPicPr>
          <p:cNvPr id="260" name="Google Shape;260;p24"/>
          <p:cNvPicPr preferRelativeResize="0"/>
          <p:nvPr/>
        </p:nvPicPr>
        <p:blipFill>
          <a:blip r:embed="rId5">
            <a:alphaModFix/>
          </a:blip>
          <a:stretch>
            <a:fillRect/>
          </a:stretch>
        </p:blipFill>
        <p:spPr>
          <a:xfrm>
            <a:off x="3954100" y="1536525"/>
            <a:ext cx="615000" cy="615000"/>
          </a:xfrm>
          <a:prstGeom prst="rect">
            <a:avLst/>
          </a:prstGeom>
          <a:noFill/>
          <a:ln>
            <a:noFill/>
          </a:ln>
        </p:spPr>
      </p:pic>
      <p:sp>
        <p:nvSpPr>
          <p:cNvPr id="261" name="Google Shape;261;p24"/>
          <p:cNvSpPr txBox="1"/>
          <p:nvPr/>
        </p:nvSpPr>
        <p:spPr>
          <a:xfrm>
            <a:off x="3360700" y="2042175"/>
            <a:ext cx="18018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Geographical Coverage</a:t>
            </a:r>
            <a:endParaRPr/>
          </a:p>
        </p:txBody>
      </p:sp>
      <p:pic>
        <p:nvPicPr>
          <p:cNvPr id="262" name="Google Shape;262;p24"/>
          <p:cNvPicPr preferRelativeResize="0"/>
          <p:nvPr/>
        </p:nvPicPr>
        <p:blipFill>
          <a:blip r:embed="rId6">
            <a:alphaModFix/>
          </a:blip>
          <a:stretch>
            <a:fillRect/>
          </a:stretch>
        </p:blipFill>
        <p:spPr>
          <a:xfrm>
            <a:off x="5429522" y="1536528"/>
            <a:ext cx="615000" cy="615000"/>
          </a:xfrm>
          <a:prstGeom prst="rect">
            <a:avLst/>
          </a:prstGeom>
          <a:noFill/>
          <a:ln>
            <a:noFill/>
          </a:ln>
        </p:spPr>
      </p:pic>
      <p:sp>
        <p:nvSpPr>
          <p:cNvPr id="263" name="Google Shape;263;p24"/>
          <p:cNvSpPr txBox="1"/>
          <p:nvPr/>
        </p:nvSpPr>
        <p:spPr>
          <a:xfrm>
            <a:off x="5151850" y="2042175"/>
            <a:ext cx="11778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Years of Experience</a:t>
            </a:r>
            <a:endParaRPr/>
          </a:p>
        </p:txBody>
      </p:sp>
      <p:pic>
        <p:nvPicPr>
          <p:cNvPr id="264" name="Google Shape;264;p24"/>
          <p:cNvPicPr preferRelativeResize="0"/>
          <p:nvPr/>
        </p:nvPicPr>
        <p:blipFill>
          <a:blip r:embed="rId7">
            <a:alphaModFix/>
          </a:blip>
          <a:stretch>
            <a:fillRect/>
          </a:stretch>
        </p:blipFill>
        <p:spPr>
          <a:xfrm>
            <a:off x="6912396" y="1536528"/>
            <a:ext cx="615000" cy="615000"/>
          </a:xfrm>
          <a:prstGeom prst="rect">
            <a:avLst/>
          </a:prstGeom>
          <a:noFill/>
          <a:ln>
            <a:noFill/>
          </a:ln>
        </p:spPr>
      </p:pic>
      <p:sp>
        <p:nvSpPr>
          <p:cNvPr id="265" name="Google Shape;265;p24"/>
          <p:cNvSpPr txBox="1"/>
          <p:nvPr/>
        </p:nvSpPr>
        <p:spPr>
          <a:xfrm>
            <a:off x="6631000" y="2042175"/>
            <a:ext cx="14004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Digital Payment Pilot Experience</a:t>
            </a:r>
            <a:endParaRPr/>
          </a:p>
        </p:txBody>
      </p:sp>
      <p:pic>
        <p:nvPicPr>
          <p:cNvPr id="266" name="Google Shape;266;p24"/>
          <p:cNvPicPr preferRelativeResize="0"/>
          <p:nvPr/>
        </p:nvPicPr>
        <p:blipFill>
          <a:blip r:embed="rId8">
            <a:alphaModFix/>
          </a:blip>
          <a:stretch>
            <a:fillRect/>
          </a:stretch>
        </p:blipFill>
        <p:spPr>
          <a:xfrm>
            <a:off x="1610801" y="2748738"/>
            <a:ext cx="681351" cy="681351"/>
          </a:xfrm>
          <a:prstGeom prst="rect">
            <a:avLst/>
          </a:prstGeom>
          <a:noFill/>
          <a:ln>
            <a:noFill/>
          </a:ln>
        </p:spPr>
      </p:pic>
      <p:sp>
        <p:nvSpPr>
          <p:cNvPr id="267" name="Google Shape;267;p24"/>
          <p:cNvSpPr txBox="1"/>
          <p:nvPr/>
        </p:nvSpPr>
        <p:spPr>
          <a:xfrm>
            <a:off x="1022313" y="3333375"/>
            <a:ext cx="1801800" cy="7941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200">
                <a:solidFill>
                  <a:schemeClr val="dk1"/>
                </a:solidFill>
                <a:latin typeface="Avenir"/>
                <a:ea typeface="Avenir"/>
                <a:cs typeface="Avenir"/>
                <a:sym typeface="Avenir"/>
              </a:rPr>
              <a:t>End User Channel Options &amp; Stage of Deployment</a:t>
            </a:r>
            <a:endParaRPr sz="1200"/>
          </a:p>
        </p:txBody>
      </p:sp>
      <p:pic>
        <p:nvPicPr>
          <p:cNvPr id="268" name="Google Shape;268;p24"/>
          <p:cNvPicPr preferRelativeResize="0"/>
          <p:nvPr/>
        </p:nvPicPr>
        <p:blipFill>
          <a:blip r:embed="rId9">
            <a:alphaModFix/>
          </a:blip>
          <a:stretch>
            <a:fillRect/>
          </a:stretch>
        </p:blipFill>
        <p:spPr>
          <a:xfrm>
            <a:off x="3072974" y="2712126"/>
            <a:ext cx="681351" cy="681351"/>
          </a:xfrm>
          <a:prstGeom prst="rect">
            <a:avLst/>
          </a:prstGeom>
          <a:noFill/>
          <a:ln>
            <a:noFill/>
          </a:ln>
        </p:spPr>
      </p:pic>
      <p:sp>
        <p:nvSpPr>
          <p:cNvPr id="269" name="Google Shape;269;p24"/>
          <p:cNvSpPr txBox="1"/>
          <p:nvPr/>
        </p:nvSpPr>
        <p:spPr>
          <a:xfrm>
            <a:off x="2672450" y="3333375"/>
            <a:ext cx="1575900" cy="3849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License Category</a:t>
            </a:r>
            <a:endParaRPr/>
          </a:p>
        </p:txBody>
      </p:sp>
      <p:pic>
        <p:nvPicPr>
          <p:cNvPr id="270" name="Google Shape;270;p24"/>
          <p:cNvPicPr preferRelativeResize="0"/>
          <p:nvPr/>
        </p:nvPicPr>
        <p:blipFill>
          <a:blip r:embed="rId10">
            <a:alphaModFix/>
          </a:blip>
          <a:stretch>
            <a:fillRect/>
          </a:stretch>
        </p:blipFill>
        <p:spPr>
          <a:xfrm>
            <a:off x="4628649" y="2712123"/>
            <a:ext cx="681351" cy="681351"/>
          </a:xfrm>
          <a:prstGeom prst="rect">
            <a:avLst/>
          </a:prstGeom>
          <a:noFill/>
          <a:ln>
            <a:noFill/>
          </a:ln>
        </p:spPr>
      </p:pic>
      <p:sp>
        <p:nvSpPr>
          <p:cNvPr id="271" name="Google Shape;271;p24"/>
          <p:cNvSpPr txBox="1"/>
          <p:nvPr/>
        </p:nvSpPr>
        <p:spPr>
          <a:xfrm>
            <a:off x="4003175" y="3333375"/>
            <a:ext cx="1932300" cy="615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Current Payment Volumes &amp; Values</a:t>
            </a:r>
            <a:endParaRPr/>
          </a:p>
        </p:txBody>
      </p:sp>
      <p:pic>
        <p:nvPicPr>
          <p:cNvPr id="272" name="Google Shape;272;p24"/>
          <p:cNvPicPr preferRelativeResize="0"/>
          <p:nvPr/>
        </p:nvPicPr>
        <p:blipFill>
          <a:blip r:embed="rId11">
            <a:alphaModFix/>
          </a:blip>
          <a:stretch>
            <a:fillRect/>
          </a:stretch>
        </p:blipFill>
        <p:spPr>
          <a:xfrm>
            <a:off x="6184324" y="2687776"/>
            <a:ext cx="615000" cy="615000"/>
          </a:xfrm>
          <a:prstGeom prst="rect">
            <a:avLst/>
          </a:prstGeom>
          <a:noFill/>
          <a:ln>
            <a:noFill/>
          </a:ln>
        </p:spPr>
      </p:pic>
      <p:sp>
        <p:nvSpPr>
          <p:cNvPr id="273" name="Google Shape;273;p24"/>
          <p:cNvSpPr txBox="1"/>
          <p:nvPr/>
        </p:nvSpPr>
        <p:spPr>
          <a:xfrm>
            <a:off x="5759375" y="3333375"/>
            <a:ext cx="1678200" cy="3849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300">
                <a:solidFill>
                  <a:schemeClr val="dk1"/>
                </a:solidFill>
                <a:latin typeface="Avenir"/>
                <a:ea typeface="Avenir"/>
                <a:cs typeface="Avenir"/>
                <a:sym typeface="Avenir"/>
              </a:rPr>
              <a:t>Agent Accessibility</a:t>
            </a:r>
            <a:endParaRPr/>
          </a:p>
        </p:txBody>
      </p:sp>
      <p:sp>
        <p:nvSpPr>
          <p:cNvPr id="274" name="Google Shape;274;p24"/>
          <p:cNvSpPr txBox="1"/>
          <p:nvPr>
            <p:ph idx="12" type="sldNum"/>
          </p:nvPr>
        </p:nvSpPr>
        <p:spPr>
          <a:xfrm>
            <a:off x="7446100" y="4834564"/>
            <a:ext cx="2133600" cy="1860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r>
              <a:rPr lang="en-US"/>
              <a:t>Humanitarian</a:t>
            </a:r>
            <a:r>
              <a:rPr lang="en-US"/>
              <a:t> Segmentation</a:t>
            </a:r>
            <a:r>
              <a:rPr lang="en-US">
                <a:solidFill>
                  <a:schemeClr val="lt2"/>
                </a:solidFill>
              </a:rPr>
              <a:t>   </a:t>
            </a:r>
            <a:fld id="{00000000-1234-1234-1234-123412341234}" type="slidenum">
              <a:rPr lang="en-US">
                <a:solidFill>
                  <a:srgbClr val="7F7F7F"/>
                </a:solidFill>
              </a:rPr>
              <a:t>‹#›</a:t>
            </a:fld>
            <a:endParaRPr>
              <a:solidFill>
                <a:srgbClr val="7F7F7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A Theme 2020">
  <a:themeElements>
    <a:clrScheme name="SIA">
      <a:dk1>
        <a:srgbClr val="000000"/>
      </a:dk1>
      <a:lt1>
        <a:srgbClr val="FFFFFF"/>
      </a:lt1>
      <a:dk2>
        <a:srgbClr val="163583"/>
      </a:dk2>
      <a:lt2>
        <a:srgbClr val="6999C7"/>
      </a:lt2>
      <a:accent1>
        <a:srgbClr val="666666"/>
      </a:accent1>
      <a:accent2>
        <a:srgbClr val="E1E1E1"/>
      </a:accent2>
      <a:accent3>
        <a:srgbClr val="A3CF9C"/>
      </a:accent3>
      <a:accent4>
        <a:srgbClr val="5F66A0"/>
      </a:accent4>
      <a:accent5>
        <a:srgbClr val="CC4230"/>
      </a:accent5>
      <a:accent6>
        <a:srgbClr val="EC9C36"/>
      </a:accent6>
      <a:hlink>
        <a:srgbClr val="163583"/>
      </a:hlink>
      <a:folHlink>
        <a:srgbClr val="6666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8EC92381D2BE49ACA1425C2F96CF3E" ma:contentTypeVersion="13" ma:contentTypeDescription="Create a new document." ma:contentTypeScope="" ma:versionID="943323377263161900ccbb070c6784fd">
  <xsd:schema xmlns:xsd="http://www.w3.org/2001/XMLSchema" xmlns:xs="http://www.w3.org/2001/XMLSchema" xmlns:p="http://schemas.microsoft.com/office/2006/metadata/properties" xmlns:ns2="3aba22d0-3515-4b59-8e45-ecd8e15ac498" xmlns:ns3="e023527c-f530-4a3a-81a3-5879e8c910b0" targetNamespace="http://schemas.microsoft.com/office/2006/metadata/properties" ma:root="true" ma:fieldsID="56603a0e73b8ef28db6553e01aa0e2fc" ns2:_="" ns3:_="">
    <xsd:import namespace="3aba22d0-3515-4b59-8e45-ecd8e15ac498"/>
    <xsd:import namespace="e023527c-f530-4a3a-81a3-5879e8c910b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ba22d0-3515-4b59-8e45-ecd8e15ac4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b784181-712c-4f43-bdd9-ae6f3ae18780"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023527c-f530-4a3a-81a3-5879e8c910b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a4fa927-9755-4a4f-9c10-7b8953dd2ecc}" ma:internalName="TaxCatchAll" ma:showField="CatchAllData" ma:web="e023527c-f530-4a3a-81a3-5879e8c910b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28E8DD-FF25-460A-80A3-6B953BA95381}"/>
</file>

<file path=customXml/itemProps2.xml><?xml version="1.0" encoding="utf-8"?>
<ds:datastoreItem xmlns:ds="http://schemas.openxmlformats.org/officeDocument/2006/customXml" ds:itemID="{911C971A-C67B-41C2-B6D9-19B62267BD3C}"/>
</file>